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77" r:id="rId3"/>
    <p:sldId id="278" r:id="rId4"/>
    <p:sldId id="286" r:id="rId5"/>
    <p:sldId id="279" r:id="rId6"/>
    <p:sldId id="281" r:id="rId7"/>
    <p:sldId id="282" r:id="rId8"/>
    <p:sldId id="283" r:id="rId9"/>
    <p:sldId id="284" r:id="rId10"/>
    <p:sldId id="285" r:id="rId11"/>
  </p:sldIdLst>
  <p:sldSz cx="9906000" cy="6858000" type="A4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052" autoAdjust="0"/>
  </p:normalViewPr>
  <p:slideViewPr>
    <p:cSldViewPr snapToGrid="0">
      <p:cViewPr varScale="1">
        <p:scale>
          <a:sx n="95" d="100"/>
          <a:sy n="95" d="100"/>
        </p:scale>
        <p:origin x="48" y="5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975868778339494E-2"/>
          <c:y val="5.3534833773323194E-2"/>
          <c:w val="0.89064374932892709"/>
          <c:h val="0.7581398123704267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Revenue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  <c:pt idx="4">
                  <c:v>Year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2.5</c:v>
                </c:pt>
                <c:pt idx="1">
                  <c:v>4.3</c:v>
                </c:pt>
                <c:pt idx="2">
                  <c:v>2.5</c:v>
                </c:pt>
                <c:pt idx="3">
                  <c:v>3.5</c:v>
                </c:pt>
                <c:pt idx="4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C07-49D6-AF1B-0AAC4DC53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EBIDTA</c:v>
                </c:pt>
              </c:strCache>
            </c:strRef>
          </c:tx>
          <c:spPr>
            <a:ln w="34925" cap="rnd">
              <a:solidFill>
                <a:schemeClr val="accent4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  <c:pt idx="4">
                  <c:v>Year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4.4000000000000004</c:v>
                </c:pt>
                <c:pt idx="1">
                  <c:v>2.4</c:v>
                </c:pt>
                <c:pt idx="2">
                  <c:v>4.4000000000000004</c:v>
                </c:pt>
                <c:pt idx="3">
                  <c:v>1.8</c:v>
                </c:pt>
                <c:pt idx="4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C07-49D6-AF1B-0AAC4DC53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Balance</c:v>
                </c:pt>
              </c:strCache>
            </c:strRef>
          </c:tx>
          <c:spPr>
            <a:ln w="34925" cap="rnd">
              <a:solidFill>
                <a:schemeClr val="accent6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Year 1</c:v>
                </c:pt>
                <c:pt idx="1">
                  <c:v>Year 2</c:v>
                </c:pt>
                <c:pt idx="2">
                  <c:v>Year 3</c:v>
                </c:pt>
                <c:pt idx="3">
                  <c:v>Year 4</c:v>
                </c:pt>
                <c:pt idx="4">
                  <c:v>Year 5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-1.2</c:v>
                </c:pt>
                <c:pt idx="1">
                  <c:v>-0.5</c:v>
                </c:pt>
                <c:pt idx="2">
                  <c:v>1.3</c:v>
                </c:pt>
                <c:pt idx="3">
                  <c:v>1.8</c:v>
                </c:pt>
                <c:pt idx="4">
                  <c:v>2.1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C07-49D6-AF1B-0AAC4DC53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78823647"/>
        <c:axId val="1792443343"/>
      </c:lineChart>
      <c:catAx>
        <c:axId val="16788236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2443343"/>
        <c:crosses val="autoZero"/>
        <c:auto val="1"/>
        <c:lblAlgn val="ctr"/>
        <c:lblOffset val="100"/>
        <c:noMultiLvlLbl val="0"/>
      </c:catAx>
      <c:valAx>
        <c:axId val="17924433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788236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7986A-CA61-40A3-A1F0-B93FEC8D9F96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AE92-1422-4C68-995C-25ACC5EF5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510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7986A-CA61-40A3-A1F0-B93FEC8D9F96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AE92-1422-4C68-995C-25ACC5EF5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419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7986A-CA61-40A3-A1F0-B93FEC8D9F96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AE92-1422-4C68-995C-25ACC5EF5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39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7986A-CA61-40A3-A1F0-B93FEC8D9F96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AE92-1422-4C68-995C-25ACC5EF5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667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7986A-CA61-40A3-A1F0-B93FEC8D9F96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AE92-1422-4C68-995C-25ACC5EF5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851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7986A-CA61-40A3-A1F0-B93FEC8D9F96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AE92-1422-4C68-995C-25ACC5EF5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636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7986A-CA61-40A3-A1F0-B93FEC8D9F96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AE92-1422-4C68-995C-25ACC5EF5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435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7986A-CA61-40A3-A1F0-B93FEC8D9F96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AE92-1422-4C68-995C-25ACC5EF5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884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7986A-CA61-40A3-A1F0-B93FEC8D9F96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AE92-1422-4C68-995C-25ACC5EF5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079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7986A-CA61-40A3-A1F0-B93FEC8D9F96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AE92-1422-4C68-995C-25ACC5EF5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468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7986A-CA61-40A3-A1F0-B93FEC8D9F96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FAE92-1422-4C68-995C-25ACC5EF5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930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7986A-CA61-40A3-A1F0-B93FEC8D9F96}" type="datetimeFigureOut">
              <a:rPr lang="en-US" smtClean="0"/>
              <a:t>6/2/2021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FAE92-1422-4C68-995C-25ACC5EF5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449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21.png"/><Relationship Id="rId18" Type="http://schemas.openxmlformats.org/officeDocument/2006/relationships/image" Target="../media/image8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svg"/><Relationship Id="rId17" Type="http://schemas.openxmlformats.org/officeDocument/2006/relationships/image" Target="../media/image7.png"/><Relationship Id="rId2" Type="http://schemas.openxmlformats.org/officeDocument/2006/relationships/image" Target="../media/image10.jpg"/><Relationship Id="rId16" Type="http://schemas.openxmlformats.org/officeDocument/2006/relationships/image" Target="../media/image24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sv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Relationship Id="rId14" Type="http://schemas.openxmlformats.org/officeDocument/2006/relationships/image" Target="../media/image22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31DCBF4-B095-47C8-B1AE-7CDB146C9055}"/>
              </a:ext>
            </a:extLst>
          </p:cNvPr>
          <p:cNvSpPr/>
          <p:nvPr/>
        </p:nvSpPr>
        <p:spPr>
          <a:xfrm>
            <a:off x="0" y="1"/>
            <a:ext cx="9906000" cy="1532586"/>
          </a:xfrm>
          <a:prstGeom prst="rect">
            <a:avLst/>
          </a:prstGeom>
          <a:solidFill>
            <a:srgbClr val="F7F7F7"/>
          </a:solidFill>
          <a:ln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0D9FD2-C688-4683-831C-739132E57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7" y="334855"/>
            <a:ext cx="8543925" cy="495837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Meet &lt;&lt;your brand&gt;&gt;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CE1279-5453-4EC6-A82E-50EDA32273FE}"/>
              </a:ext>
            </a:extLst>
          </p:cNvPr>
          <p:cNvSpPr txBox="1">
            <a:spLocks/>
          </p:cNvSpPr>
          <p:nvPr/>
        </p:nvSpPr>
        <p:spPr>
          <a:xfrm>
            <a:off x="681037" y="746979"/>
            <a:ext cx="8543925" cy="495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/>
              <a:t>&lt;&lt;your tagline&gt;&gt;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05377FC-22EF-4FA2-95E2-0F928757DEDA}"/>
              </a:ext>
            </a:extLst>
          </p:cNvPr>
          <p:cNvCxnSpPr>
            <a:cxnSpLocks/>
          </p:cNvCxnSpPr>
          <p:nvPr/>
        </p:nvCxnSpPr>
        <p:spPr>
          <a:xfrm>
            <a:off x="2937456" y="1255695"/>
            <a:ext cx="40310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Businessperson pointing to digital tablet in meeting">
            <a:extLst>
              <a:ext uri="{FF2B5EF4-FFF2-40B4-BE49-F238E27FC236}">
                <a16:creationId xmlns:a16="http://schemas.microsoft.com/office/drawing/2014/main" id="{3A9C18E3-863B-4E7F-82B4-9C5519B60E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80" b="2956"/>
          <a:stretch/>
        </p:blipFill>
        <p:spPr>
          <a:xfrm>
            <a:off x="-1" y="1532588"/>
            <a:ext cx="9906000" cy="532541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DC8BA7C-9BC4-4984-914F-B3EE51C41FE3}"/>
              </a:ext>
            </a:extLst>
          </p:cNvPr>
          <p:cNvGrpSpPr/>
          <p:nvPr/>
        </p:nvGrpSpPr>
        <p:grpSpPr>
          <a:xfrm>
            <a:off x="8686799" y="5988673"/>
            <a:ext cx="1571223" cy="811397"/>
            <a:chOff x="290743" y="6611087"/>
            <a:chExt cx="1201881" cy="583337"/>
          </a:xfrm>
        </p:grpSpPr>
        <p:pic>
          <p:nvPicPr>
            <p:cNvPr id="14" name="Graphic 13" descr="Crown">
              <a:extLst>
                <a:ext uri="{FF2B5EF4-FFF2-40B4-BE49-F238E27FC236}">
                  <a16:creationId xmlns:a16="http://schemas.microsoft.com/office/drawing/2014/main" id="{030343D1-7F68-4153-A7C5-3B31C79A88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27057" y="6611087"/>
              <a:ext cx="494853" cy="494853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3A914CF-52FA-4F7D-A4CA-A82884E8CCDF}"/>
                </a:ext>
              </a:extLst>
            </p:cNvPr>
            <p:cNvSpPr txBox="1"/>
            <p:nvPr/>
          </p:nvSpPr>
          <p:spPr>
            <a:xfrm>
              <a:off x="290743" y="7039535"/>
              <a:ext cx="1201881" cy="1548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Your Logo Here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3DD7A88-888C-4D50-95BB-AD47EE1A8D0C}"/>
              </a:ext>
            </a:extLst>
          </p:cNvPr>
          <p:cNvGrpSpPr/>
          <p:nvPr/>
        </p:nvGrpSpPr>
        <p:grpSpPr>
          <a:xfrm>
            <a:off x="7539748" y="706192"/>
            <a:ext cx="2233638" cy="1073247"/>
            <a:chOff x="8320599" y="2093417"/>
            <a:chExt cx="2233638" cy="1073247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93002B2-6B4E-4DB9-8689-4A76749555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20599" y="2677939"/>
              <a:ext cx="399245" cy="488725"/>
            </a:xfrm>
            <a:prstGeom prst="straightConnector1">
              <a:avLst/>
            </a:prstGeom>
            <a:ln w="34925">
              <a:solidFill>
                <a:srgbClr val="C0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30F7656-4BFE-4F76-BCE7-D83A89501C21}"/>
                </a:ext>
              </a:extLst>
            </p:cNvPr>
            <p:cNvSpPr txBox="1"/>
            <p:nvPr/>
          </p:nvSpPr>
          <p:spPr>
            <a:xfrm>
              <a:off x="8478743" y="2093417"/>
              <a:ext cx="20754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Your product or service made visual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1528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E8E5669-5841-4CE6-AECB-DA6B47FE78B1}"/>
              </a:ext>
            </a:extLst>
          </p:cNvPr>
          <p:cNvSpPr/>
          <p:nvPr/>
        </p:nvSpPr>
        <p:spPr>
          <a:xfrm>
            <a:off x="0" y="0"/>
            <a:ext cx="9906000" cy="6857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A4524B3-1513-4A3E-A9F4-D12B2420C522}"/>
              </a:ext>
            </a:extLst>
          </p:cNvPr>
          <p:cNvGrpSpPr/>
          <p:nvPr/>
        </p:nvGrpSpPr>
        <p:grpSpPr>
          <a:xfrm>
            <a:off x="1616847" y="2521463"/>
            <a:ext cx="2688922" cy="1815084"/>
            <a:chOff x="290743" y="6611087"/>
            <a:chExt cx="1201881" cy="690539"/>
          </a:xfrm>
        </p:grpSpPr>
        <p:pic>
          <p:nvPicPr>
            <p:cNvPr id="5" name="Graphic 4" descr="Crown">
              <a:extLst>
                <a:ext uri="{FF2B5EF4-FFF2-40B4-BE49-F238E27FC236}">
                  <a16:creationId xmlns:a16="http://schemas.microsoft.com/office/drawing/2014/main" id="{7CB07499-34C0-4A2E-A009-0536AE9EF5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27057" y="6611087"/>
              <a:ext cx="494853" cy="49485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9D3D73B-F28B-4008-8BC6-7C525734483F}"/>
                </a:ext>
              </a:extLst>
            </p:cNvPr>
            <p:cNvSpPr txBox="1"/>
            <p:nvPr/>
          </p:nvSpPr>
          <p:spPr>
            <a:xfrm>
              <a:off x="290743" y="7039534"/>
              <a:ext cx="1201881" cy="262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tx2"/>
                  </a:solidFill>
                </a:rPr>
                <a:t>Your Logo Here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3D79649-3439-4F6B-ADFC-8E97A180DBD6}"/>
              </a:ext>
            </a:extLst>
          </p:cNvPr>
          <p:cNvSpPr txBox="1"/>
          <p:nvPr/>
        </p:nvSpPr>
        <p:spPr>
          <a:xfrm>
            <a:off x="4070445" y="2798953"/>
            <a:ext cx="44308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  <a:latin typeface="+mj-lt"/>
              </a:rPr>
              <a:t>Thank You!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7EB15A-09EB-43B6-A5A7-E90AB95BFD43}"/>
              </a:ext>
            </a:extLst>
          </p:cNvPr>
          <p:cNvSpPr txBox="1"/>
          <p:nvPr/>
        </p:nvSpPr>
        <p:spPr>
          <a:xfrm>
            <a:off x="4070445" y="3360514"/>
            <a:ext cx="4430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Join the Adventure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06980A-82D1-40A6-B322-783B3D3B2B48}"/>
              </a:ext>
            </a:extLst>
          </p:cNvPr>
          <p:cNvSpPr txBox="1"/>
          <p:nvPr/>
        </p:nvSpPr>
        <p:spPr>
          <a:xfrm>
            <a:off x="4124233" y="4140573"/>
            <a:ext cx="30289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tx2"/>
                </a:solidFill>
              </a:rPr>
              <a:t>Mr</a:t>
            </a:r>
            <a:r>
              <a:rPr lang="en-US" sz="1400" dirty="0">
                <a:solidFill>
                  <a:schemeClr val="tx2"/>
                </a:solidFill>
              </a:rPr>
              <a:t> John Doe</a:t>
            </a:r>
          </a:p>
          <a:p>
            <a:r>
              <a:rPr lang="en-US" sz="1400" dirty="0">
                <a:solidFill>
                  <a:schemeClr val="tx2"/>
                </a:solidFill>
              </a:rPr>
              <a:t>+ 555 3456 3456</a:t>
            </a:r>
          </a:p>
          <a:p>
            <a:r>
              <a:rPr lang="en-US" sz="1400" dirty="0">
                <a:solidFill>
                  <a:schemeClr val="tx2"/>
                </a:solidFill>
              </a:rPr>
              <a:t>John@CoolCie.com</a:t>
            </a:r>
          </a:p>
        </p:txBody>
      </p:sp>
    </p:spTree>
    <p:extLst>
      <p:ext uri="{BB962C8B-B14F-4D97-AF65-F5344CB8AC3E}">
        <p14:creationId xmlns:p14="http://schemas.microsoft.com/office/powerpoint/2010/main" val="1691530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PU with binary numbers and blueprint">
            <a:extLst>
              <a:ext uri="{FF2B5EF4-FFF2-40B4-BE49-F238E27FC236}">
                <a16:creationId xmlns:a16="http://schemas.microsoft.com/office/drawing/2014/main" id="{9FB3A812-2F60-42CB-BB24-4C3E8DD248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83" r="32166" b="5161"/>
          <a:stretch/>
        </p:blipFill>
        <p:spPr>
          <a:xfrm>
            <a:off x="2588655" y="1532586"/>
            <a:ext cx="2504937" cy="532540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 descr="Filling out forms on a table">
            <a:extLst>
              <a:ext uri="{FF2B5EF4-FFF2-40B4-BE49-F238E27FC236}">
                <a16:creationId xmlns:a16="http://schemas.microsoft.com/office/drawing/2014/main" id="{6F0183B9-99DB-46FD-A7E9-B81165F78F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94" t="19654" r="15681" b="4146"/>
          <a:stretch/>
        </p:blipFill>
        <p:spPr>
          <a:xfrm>
            <a:off x="1" y="1532587"/>
            <a:ext cx="2588654" cy="532541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11" descr="Person working with laptop and notepad">
            <a:extLst>
              <a:ext uri="{FF2B5EF4-FFF2-40B4-BE49-F238E27FC236}">
                <a16:creationId xmlns:a16="http://schemas.microsoft.com/office/drawing/2014/main" id="{9C6879BF-5B96-42F8-8319-60FFE873342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23"/>
          <a:stretch/>
        </p:blipFill>
        <p:spPr>
          <a:xfrm>
            <a:off x="5093593" y="1532580"/>
            <a:ext cx="4812405" cy="532541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31DCBF4-B095-47C8-B1AE-7CDB146C9055}"/>
              </a:ext>
            </a:extLst>
          </p:cNvPr>
          <p:cNvSpPr/>
          <p:nvPr/>
        </p:nvSpPr>
        <p:spPr>
          <a:xfrm>
            <a:off x="0" y="1"/>
            <a:ext cx="9906000" cy="1532586"/>
          </a:xfrm>
          <a:prstGeom prst="rect">
            <a:avLst/>
          </a:prstGeom>
          <a:solidFill>
            <a:srgbClr val="F7F7F7"/>
          </a:solidFill>
          <a:ln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0D9FD2-C688-4683-831C-739132E57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7" y="334855"/>
            <a:ext cx="8543925" cy="495837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In short?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CE1279-5453-4EC6-A82E-50EDA32273FE}"/>
              </a:ext>
            </a:extLst>
          </p:cNvPr>
          <p:cNvSpPr txBox="1">
            <a:spLocks/>
          </p:cNvSpPr>
          <p:nvPr/>
        </p:nvSpPr>
        <p:spPr>
          <a:xfrm>
            <a:off x="681037" y="746979"/>
            <a:ext cx="8543925" cy="495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/>
              <a:t>We are changing &lt;&lt;your value creation&gt;&gt;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05377FC-22EF-4FA2-95E2-0F928757DEDA}"/>
              </a:ext>
            </a:extLst>
          </p:cNvPr>
          <p:cNvCxnSpPr>
            <a:cxnSpLocks/>
          </p:cNvCxnSpPr>
          <p:nvPr/>
        </p:nvCxnSpPr>
        <p:spPr>
          <a:xfrm>
            <a:off x="2937456" y="1255695"/>
            <a:ext cx="40310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C87575F-9A24-4B65-A2FA-C1DBB789F97F}"/>
              </a:ext>
            </a:extLst>
          </p:cNvPr>
          <p:cNvCxnSpPr>
            <a:cxnSpLocks/>
          </p:cNvCxnSpPr>
          <p:nvPr/>
        </p:nvCxnSpPr>
        <p:spPr>
          <a:xfrm>
            <a:off x="5093592" y="2206586"/>
            <a:ext cx="0" cy="413626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E89915A-94ED-47AB-8876-AEB1BE8E369A}"/>
              </a:ext>
            </a:extLst>
          </p:cNvPr>
          <p:cNvGrpSpPr/>
          <p:nvPr/>
        </p:nvGrpSpPr>
        <p:grpSpPr>
          <a:xfrm>
            <a:off x="8719578" y="6028499"/>
            <a:ext cx="1571223" cy="811397"/>
            <a:chOff x="290743" y="6611087"/>
            <a:chExt cx="1201881" cy="583337"/>
          </a:xfrm>
          <a:solidFill>
            <a:srgbClr val="002060"/>
          </a:solidFill>
        </p:grpSpPr>
        <p:pic>
          <p:nvPicPr>
            <p:cNvPr id="69" name="Graphic 68" descr="Crown">
              <a:extLst>
                <a:ext uri="{FF2B5EF4-FFF2-40B4-BE49-F238E27FC236}">
                  <a16:creationId xmlns:a16="http://schemas.microsoft.com/office/drawing/2014/main" id="{DAD3CEA6-FB65-4B69-AB22-B76DF98704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27057" y="6611087"/>
              <a:ext cx="494853" cy="494853"/>
            </a:xfrm>
            <a:prstGeom prst="rect">
              <a:avLst/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2F86141-B754-48C0-96BE-758C3ADF5DA1}"/>
                </a:ext>
              </a:extLst>
            </p:cNvPr>
            <p:cNvSpPr txBox="1"/>
            <p:nvPr/>
          </p:nvSpPr>
          <p:spPr>
            <a:xfrm>
              <a:off x="290743" y="7039535"/>
              <a:ext cx="1201881" cy="1548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002060"/>
                  </a:solidFill>
                </a:rPr>
                <a:t>Your Logo Here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FC454FA-E8A1-4212-B8EB-736D4360D7F9}"/>
              </a:ext>
            </a:extLst>
          </p:cNvPr>
          <p:cNvGrpSpPr/>
          <p:nvPr/>
        </p:nvGrpSpPr>
        <p:grpSpPr>
          <a:xfrm>
            <a:off x="628399" y="3448878"/>
            <a:ext cx="1258569" cy="1251146"/>
            <a:chOff x="2091240" y="4134971"/>
            <a:chExt cx="1310866" cy="1295796"/>
          </a:xfrm>
          <a:noFill/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15F937B-856B-4FC5-855D-8841A26DFC18}"/>
                </a:ext>
              </a:extLst>
            </p:cNvPr>
            <p:cNvSpPr/>
            <p:nvPr/>
          </p:nvSpPr>
          <p:spPr>
            <a:xfrm>
              <a:off x="2091240" y="4134971"/>
              <a:ext cx="1310866" cy="1295796"/>
            </a:xfrm>
            <a:prstGeom prst="ellipse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98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ACA505E-FA2B-4F2D-80BC-72F0874FC889}"/>
                </a:ext>
              </a:extLst>
            </p:cNvPr>
            <p:cNvSpPr txBox="1"/>
            <p:nvPr/>
          </p:nvSpPr>
          <p:spPr>
            <a:xfrm>
              <a:off x="2294667" y="4471726"/>
              <a:ext cx="840441" cy="44307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80" dirty="0">
                  <a:solidFill>
                    <a:srgbClr val="002060"/>
                  </a:solidFill>
                </a:rPr>
                <a:t>1M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E1E66FF-4834-4ED8-93E8-34DBCB9CBC53}"/>
                </a:ext>
              </a:extLst>
            </p:cNvPr>
            <p:cNvSpPr txBox="1"/>
            <p:nvPr/>
          </p:nvSpPr>
          <p:spPr>
            <a:xfrm>
              <a:off x="2222379" y="4804423"/>
              <a:ext cx="1054339" cy="32706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52" dirty="0" err="1">
                  <a:solidFill>
                    <a:srgbClr val="002060"/>
                  </a:solidFill>
                </a:rPr>
                <a:t>INVESTt</a:t>
              </a:r>
              <a:r>
                <a:rPr lang="en-US" sz="1452" dirty="0">
                  <a:solidFill>
                    <a:srgbClr val="002060"/>
                  </a:solidFill>
                </a:rPr>
                <a:t>.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5139073-F375-46BA-966A-D3326C345553}"/>
              </a:ext>
            </a:extLst>
          </p:cNvPr>
          <p:cNvGrpSpPr/>
          <p:nvPr/>
        </p:nvGrpSpPr>
        <p:grpSpPr>
          <a:xfrm>
            <a:off x="645612" y="2233849"/>
            <a:ext cx="1189194" cy="1175523"/>
            <a:chOff x="2027600" y="4158324"/>
            <a:chExt cx="1310866" cy="1295796"/>
          </a:xfrm>
          <a:noFill/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BC997CA7-2B6E-4314-BD9F-FEBEC5053F17}"/>
                </a:ext>
              </a:extLst>
            </p:cNvPr>
            <p:cNvSpPr/>
            <p:nvPr/>
          </p:nvSpPr>
          <p:spPr>
            <a:xfrm>
              <a:off x="2027600" y="4158324"/>
              <a:ext cx="1310866" cy="1295796"/>
            </a:xfrm>
            <a:prstGeom prst="ellipse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98" dirty="0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12B0FC31-6933-4BBF-8BE3-661B7CD98FAB}"/>
                </a:ext>
              </a:extLst>
            </p:cNvPr>
            <p:cNvSpPr txBox="1"/>
            <p:nvPr/>
          </p:nvSpPr>
          <p:spPr>
            <a:xfrm>
              <a:off x="2187981" y="4538316"/>
              <a:ext cx="961348" cy="47158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80" dirty="0">
                  <a:solidFill>
                    <a:srgbClr val="002060"/>
                  </a:solidFill>
                </a:rPr>
                <a:t>4M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15439233-EF8B-4685-9DB5-EC47EA147486}"/>
                </a:ext>
              </a:extLst>
            </p:cNvPr>
            <p:cNvSpPr txBox="1"/>
            <p:nvPr/>
          </p:nvSpPr>
          <p:spPr>
            <a:xfrm>
              <a:off x="2187981" y="4831958"/>
              <a:ext cx="1028630" cy="355877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98" dirty="0">
                  <a:solidFill>
                    <a:srgbClr val="002060"/>
                  </a:solidFill>
                </a:rPr>
                <a:t>Market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B8FDB42-E9D0-404A-AAE6-C761CBC41EC3}"/>
              </a:ext>
            </a:extLst>
          </p:cNvPr>
          <p:cNvGrpSpPr/>
          <p:nvPr/>
        </p:nvGrpSpPr>
        <p:grpSpPr>
          <a:xfrm>
            <a:off x="645611" y="4737443"/>
            <a:ext cx="1258569" cy="1216126"/>
            <a:chOff x="2027600" y="4158324"/>
            <a:chExt cx="1310866" cy="1295796"/>
          </a:xfrm>
          <a:noFill/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4818FD04-E6DF-4E98-8BAB-953AFDA71DA5}"/>
                </a:ext>
              </a:extLst>
            </p:cNvPr>
            <p:cNvSpPr/>
            <p:nvPr/>
          </p:nvSpPr>
          <p:spPr>
            <a:xfrm>
              <a:off x="2027600" y="4158324"/>
              <a:ext cx="1310866" cy="1295796"/>
            </a:xfrm>
            <a:prstGeom prst="ellipse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98" dirty="0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EF19CA28-5B09-4C30-B564-C748F3E2E9FC}"/>
                </a:ext>
              </a:extLst>
            </p:cNvPr>
            <p:cNvSpPr txBox="1"/>
            <p:nvPr/>
          </p:nvSpPr>
          <p:spPr>
            <a:xfrm>
              <a:off x="2187981" y="4469268"/>
              <a:ext cx="961348" cy="47158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80" dirty="0">
                  <a:solidFill>
                    <a:srgbClr val="002060"/>
                  </a:solidFill>
                </a:rPr>
                <a:t>2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C73FD2FA-DCEF-4A5C-9B78-0185DAD70C39}"/>
                </a:ext>
              </a:extLst>
            </p:cNvPr>
            <p:cNvSpPr txBox="1"/>
            <p:nvPr/>
          </p:nvSpPr>
          <p:spPr>
            <a:xfrm>
              <a:off x="2046737" y="4839027"/>
              <a:ext cx="1272593" cy="355877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98" dirty="0">
                  <a:solidFill>
                    <a:srgbClr val="002060"/>
                  </a:solidFill>
                </a:rPr>
                <a:t>Comp. Adv.</a:t>
              </a:r>
            </a:p>
          </p:txBody>
        </p:sp>
      </p:grpSp>
      <p:sp>
        <p:nvSpPr>
          <p:cNvPr id="77" name="Title 1">
            <a:extLst>
              <a:ext uri="{FF2B5EF4-FFF2-40B4-BE49-F238E27FC236}">
                <a16:creationId xmlns:a16="http://schemas.microsoft.com/office/drawing/2014/main" id="{BE2A0A9A-0640-4BC7-984A-6410761E2788}"/>
              </a:ext>
            </a:extLst>
          </p:cNvPr>
          <p:cNvSpPr txBox="1">
            <a:spLocks/>
          </p:cNvSpPr>
          <p:nvPr/>
        </p:nvSpPr>
        <p:spPr>
          <a:xfrm>
            <a:off x="5760342" y="3146897"/>
            <a:ext cx="3107722" cy="186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1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2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3</a:t>
            </a:r>
          </a:p>
        </p:txBody>
      </p:sp>
    </p:spTree>
    <p:extLst>
      <p:ext uri="{BB962C8B-B14F-4D97-AF65-F5344CB8AC3E}">
        <p14:creationId xmlns:p14="http://schemas.microsoft.com/office/powerpoint/2010/main" val="2575990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Notebook">
            <a:extLst>
              <a:ext uri="{FF2B5EF4-FFF2-40B4-BE49-F238E27FC236}">
                <a16:creationId xmlns:a16="http://schemas.microsoft.com/office/drawing/2014/main" id="{3107625A-E319-4A03-884F-C25DFC6503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246"/>
          <a:stretch/>
        </p:blipFill>
        <p:spPr>
          <a:xfrm>
            <a:off x="0" y="1493707"/>
            <a:ext cx="9913980" cy="536429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31DCBF4-B095-47C8-B1AE-7CDB146C9055}"/>
              </a:ext>
            </a:extLst>
          </p:cNvPr>
          <p:cNvSpPr/>
          <p:nvPr/>
        </p:nvSpPr>
        <p:spPr>
          <a:xfrm>
            <a:off x="0" y="1"/>
            <a:ext cx="9906000" cy="1532586"/>
          </a:xfrm>
          <a:prstGeom prst="rect">
            <a:avLst/>
          </a:prstGeom>
          <a:solidFill>
            <a:srgbClr val="F7F7F7"/>
          </a:solidFill>
          <a:ln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0D9FD2-C688-4683-831C-739132E57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7" y="334855"/>
            <a:ext cx="8543925" cy="495837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&lt;&lt;Problem Statement&gt;&gt;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CE1279-5453-4EC6-A82E-50EDA32273FE}"/>
              </a:ext>
            </a:extLst>
          </p:cNvPr>
          <p:cNvSpPr txBox="1">
            <a:spLocks/>
          </p:cNvSpPr>
          <p:nvPr/>
        </p:nvSpPr>
        <p:spPr>
          <a:xfrm>
            <a:off x="681037" y="746979"/>
            <a:ext cx="8543925" cy="495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/>
              <a:t>But we can make a difference.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05377FC-22EF-4FA2-95E2-0F928757DEDA}"/>
              </a:ext>
            </a:extLst>
          </p:cNvPr>
          <p:cNvCxnSpPr>
            <a:cxnSpLocks/>
          </p:cNvCxnSpPr>
          <p:nvPr/>
        </p:nvCxnSpPr>
        <p:spPr>
          <a:xfrm>
            <a:off x="2937456" y="1255695"/>
            <a:ext cx="40310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C87575F-9A24-4B65-A2FA-C1DBB789F97F}"/>
              </a:ext>
            </a:extLst>
          </p:cNvPr>
          <p:cNvCxnSpPr>
            <a:cxnSpLocks/>
          </p:cNvCxnSpPr>
          <p:nvPr/>
        </p:nvCxnSpPr>
        <p:spPr>
          <a:xfrm>
            <a:off x="5093592" y="2206586"/>
            <a:ext cx="0" cy="413626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itle 1">
            <a:extLst>
              <a:ext uri="{FF2B5EF4-FFF2-40B4-BE49-F238E27FC236}">
                <a16:creationId xmlns:a16="http://schemas.microsoft.com/office/drawing/2014/main" id="{A5160D4D-A6EE-44B0-B205-CBD4577F0C73}"/>
              </a:ext>
            </a:extLst>
          </p:cNvPr>
          <p:cNvSpPr txBox="1">
            <a:spLocks/>
          </p:cNvSpPr>
          <p:nvPr/>
        </p:nvSpPr>
        <p:spPr>
          <a:xfrm>
            <a:off x="5383368" y="3501055"/>
            <a:ext cx="4240837" cy="186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/>
              <a:t>We must change the way &lt;&lt; &gt;&gt;. And there is an easy solution: &lt;&lt;your brand&gt;&gt;.</a:t>
            </a:r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3BA9AD3A-30F4-49AD-AC25-4ECBD5FD1206}"/>
              </a:ext>
            </a:extLst>
          </p:cNvPr>
          <p:cNvSpPr txBox="1">
            <a:spLocks/>
          </p:cNvSpPr>
          <p:nvPr/>
        </p:nvSpPr>
        <p:spPr>
          <a:xfrm>
            <a:off x="382454" y="3505037"/>
            <a:ext cx="3107722" cy="186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1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2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3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7C5021-0DCE-4860-9DEB-E8199DC989FA}"/>
              </a:ext>
            </a:extLst>
          </p:cNvPr>
          <p:cNvGrpSpPr/>
          <p:nvPr/>
        </p:nvGrpSpPr>
        <p:grpSpPr>
          <a:xfrm>
            <a:off x="8719578" y="6028499"/>
            <a:ext cx="1571223" cy="811397"/>
            <a:chOff x="290743" y="6611087"/>
            <a:chExt cx="1201881" cy="583337"/>
          </a:xfrm>
          <a:solidFill>
            <a:srgbClr val="002060"/>
          </a:solidFill>
        </p:grpSpPr>
        <p:pic>
          <p:nvPicPr>
            <p:cNvPr id="18" name="Graphic 17" descr="Crown">
              <a:extLst>
                <a:ext uri="{FF2B5EF4-FFF2-40B4-BE49-F238E27FC236}">
                  <a16:creationId xmlns:a16="http://schemas.microsoft.com/office/drawing/2014/main" id="{2B38E54C-DCD9-41A0-BAB9-8CF3B226A0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27057" y="6611087"/>
              <a:ext cx="494853" cy="494853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0914FB5-B44E-42A7-A6B1-073C357A48DA}"/>
                </a:ext>
              </a:extLst>
            </p:cNvPr>
            <p:cNvSpPr txBox="1"/>
            <p:nvPr/>
          </p:nvSpPr>
          <p:spPr>
            <a:xfrm>
              <a:off x="290743" y="7039535"/>
              <a:ext cx="1201881" cy="1548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002060"/>
                  </a:solidFill>
                </a:rPr>
                <a:t>Your Logo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68880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Notebook">
            <a:extLst>
              <a:ext uri="{FF2B5EF4-FFF2-40B4-BE49-F238E27FC236}">
                <a16:creationId xmlns:a16="http://schemas.microsoft.com/office/drawing/2014/main" id="{3107625A-E319-4A03-884F-C25DFC6503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246"/>
          <a:stretch/>
        </p:blipFill>
        <p:spPr>
          <a:xfrm>
            <a:off x="0" y="1493707"/>
            <a:ext cx="9913980" cy="536429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31DCBF4-B095-47C8-B1AE-7CDB146C9055}"/>
              </a:ext>
            </a:extLst>
          </p:cNvPr>
          <p:cNvSpPr/>
          <p:nvPr/>
        </p:nvSpPr>
        <p:spPr>
          <a:xfrm>
            <a:off x="0" y="1"/>
            <a:ext cx="9906000" cy="1532586"/>
          </a:xfrm>
          <a:prstGeom prst="rect">
            <a:avLst/>
          </a:prstGeom>
          <a:solidFill>
            <a:srgbClr val="F7F7F7"/>
          </a:solidFill>
          <a:ln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0D9FD2-C688-4683-831C-739132E57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7" y="334855"/>
            <a:ext cx="8543925" cy="495837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&lt;&lt;Problem Statement&gt;&gt;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CE1279-5453-4EC6-A82E-50EDA32273FE}"/>
              </a:ext>
            </a:extLst>
          </p:cNvPr>
          <p:cNvSpPr txBox="1">
            <a:spLocks/>
          </p:cNvSpPr>
          <p:nvPr/>
        </p:nvSpPr>
        <p:spPr>
          <a:xfrm>
            <a:off x="681037" y="746979"/>
            <a:ext cx="8543925" cy="495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/>
              <a:t>But we can make a difference.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05377FC-22EF-4FA2-95E2-0F928757DEDA}"/>
              </a:ext>
            </a:extLst>
          </p:cNvPr>
          <p:cNvCxnSpPr>
            <a:cxnSpLocks/>
          </p:cNvCxnSpPr>
          <p:nvPr/>
        </p:nvCxnSpPr>
        <p:spPr>
          <a:xfrm>
            <a:off x="2937456" y="1255695"/>
            <a:ext cx="40310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C87575F-9A24-4B65-A2FA-C1DBB789F97F}"/>
              </a:ext>
            </a:extLst>
          </p:cNvPr>
          <p:cNvCxnSpPr>
            <a:cxnSpLocks/>
          </p:cNvCxnSpPr>
          <p:nvPr/>
        </p:nvCxnSpPr>
        <p:spPr>
          <a:xfrm>
            <a:off x="5093592" y="2206586"/>
            <a:ext cx="0" cy="413626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itle 1">
            <a:extLst>
              <a:ext uri="{FF2B5EF4-FFF2-40B4-BE49-F238E27FC236}">
                <a16:creationId xmlns:a16="http://schemas.microsoft.com/office/drawing/2014/main" id="{A5160D4D-A6EE-44B0-B205-CBD4577F0C73}"/>
              </a:ext>
            </a:extLst>
          </p:cNvPr>
          <p:cNvSpPr txBox="1">
            <a:spLocks/>
          </p:cNvSpPr>
          <p:nvPr/>
        </p:nvSpPr>
        <p:spPr>
          <a:xfrm>
            <a:off x="5383368" y="3501055"/>
            <a:ext cx="4240837" cy="186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chemeClr val="bg1"/>
                </a:solidFill>
              </a:rPr>
              <a:t>We must change the way &lt;&lt; &gt;&gt;. And there is an easy solution: &lt;&lt;your brand&gt;&gt;.</a:t>
            </a:r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3BA9AD3A-30F4-49AD-AC25-4ECBD5FD1206}"/>
              </a:ext>
            </a:extLst>
          </p:cNvPr>
          <p:cNvSpPr txBox="1">
            <a:spLocks/>
          </p:cNvSpPr>
          <p:nvPr/>
        </p:nvSpPr>
        <p:spPr>
          <a:xfrm>
            <a:off x="382454" y="3505037"/>
            <a:ext cx="3107722" cy="186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Point 1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Point 2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Point 3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7C5021-0DCE-4860-9DEB-E8199DC989FA}"/>
              </a:ext>
            </a:extLst>
          </p:cNvPr>
          <p:cNvGrpSpPr/>
          <p:nvPr/>
        </p:nvGrpSpPr>
        <p:grpSpPr>
          <a:xfrm>
            <a:off x="8719578" y="6028499"/>
            <a:ext cx="1571223" cy="811397"/>
            <a:chOff x="290743" y="6611087"/>
            <a:chExt cx="1201881" cy="583337"/>
          </a:xfrm>
          <a:solidFill>
            <a:srgbClr val="002060"/>
          </a:solidFill>
        </p:grpSpPr>
        <p:pic>
          <p:nvPicPr>
            <p:cNvPr id="18" name="Graphic 17" descr="Crown">
              <a:extLst>
                <a:ext uri="{FF2B5EF4-FFF2-40B4-BE49-F238E27FC236}">
                  <a16:creationId xmlns:a16="http://schemas.microsoft.com/office/drawing/2014/main" id="{2B38E54C-DCD9-41A0-BAB9-8CF3B226A0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27057" y="6611087"/>
              <a:ext cx="494853" cy="494853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0914FB5-B44E-42A7-A6B1-073C357A48DA}"/>
                </a:ext>
              </a:extLst>
            </p:cNvPr>
            <p:cNvSpPr txBox="1"/>
            <p:nvPr/>
          </p:nvSpPr>
          <p:spPr>
            <a:xfrm>
              <a:off x="290743" y="7039535"/>
              <a:ext cx="1201881" cy="1548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002060"/>
                  </a:solidFill>
                </a:rPr>
                <a:t>Your Logo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5769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Friends looking at a a digital device">
            <a:extLst>
              <a:ext uri="{FF2B5EF4-FFF2-40B4-BE49-F238E27FC236}">
                <a16:creationId xmlns:a16="http://schemas.microsoft.com/office/drawing/2014/main" id="{2B7F88D3-6221-418B-B0EE-84C52D74C45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2586"/>
            <a:ext cx="9913980" cy="532492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31DCBF4-B095-47C8-B1AE-7CDB146C9055}"/>
              </a:ext>
            </a:extLst>
          </p:cNvPr>
          <p:cNvSpPr/>
          <p:nvPr/>
        </p:nvSpPr>
        <p:spPr>
          <a:xfrm>
            <a:off x="0" y="1"/>
            <a:ext cx="9906000" cy="1532586"/>
          </a:xfrm>
          <a:prstGeom prst="rect">
            <a:avLst/>
          </a:prstGeom>
          <a:solidFill>
            <a:srgbClr val="F7F7F7"/>
          </a:solidFill>
          <a:ln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0D9FD2-C688-4683-831C-739132E57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7" y="334855"/>
            <a:ext cx="8543925" cy="495837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The Solution: &lt;&lt;Your Product Offering&gt;&gt;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CE1279-5453-4EC6-A82E-50EDA32273FE}"/>
              </a:ext>
            </a:extLst>
          </p:cNvPr>
          <p:cNvSpPr txBox="1">
            <a:spLocks/>
          </p:cNvSpPr>
          <p:nvPr/>
        </p:nvSpPr>
        <p:spPr>
          <a:xfrm>
            <a:off x="681037" y="746979"/>
            <a:ext cx="8543925" cy="495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/>
              <a:t>Imagine a &lt;&lt;product&gt;&gt; that changes your approach to &lt;&lt;something&gt;&gt;.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05377FC-22EF-4FA2-95E2-0F928757DEDA}"/>
              </a:ext>
            </a:extLst>
          </p:cNvPr>
          <p:cNvCxnSpPr>
            <a:cxnSpLocks/>
          </p:cNvCxnSpPr>
          <p:nvPr/>
        </p:nvCxnSpPr>
        <p:spPr>
          <a:xfrm>
            <a:off x="2937456" y="1255695"/>
            <a:ext cx="40310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C87575F-9A24-4B65-A2FA-C1DBB789F97F}"/>
              </a:ext>
            </a:extLst>
          </p:cNvPr>
          <p:cNvCxnSpPr>
            <a:cxnSpLocks/>
          </p:cNvCxnSpPr>
          <p:nvPr/>
        </p:nvCxnSpPr>
        <p:spPr>
          <a:xfrm>
            <a:off x="5093592" y="2206586"/>
            <a:ext cx="0" cy="413626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391102B-05FF-4E83-9DBD-1AA251976430}"/>
              </a:ext>
            </a:extLst>
          </p:cNvPr>
          <p:cNvGrpSpPr/>
          <p:nvPr/>
        </p:nvGrpSpPr>
        <p:grpSpPr>
          <a:xfrm>
            <a:off x="-196155" y="477773"/>
            <a:ext cx="1768449" cy="307777"/>
            <a:chOff x="1420167" y="2442855"/>
            <a:chExt cx="1768449" cy="307777"/>
          </a:xfrm>
        </p:grpSpPr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B7CA60E9-5F28-421F-83CE-41AB0921E2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06067" y="2507192"/>
              <a:ext cx="282549" cy="87614"/>
            </a:xfrm>
            <a:prstGeom prst="straightConnector1">
              <a:avLst/>
            </a:prstGeom>
            <a:ln w="34925">
              <a:solidFill>
                <a:srgbClr val="C0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2B0F5583-B868-4C34-BCD6-3ABB8B65111A}"/>
                </a:ext>
              </a:extLst>
            </p:cNvPr>
            <p:cNvSpPr txBox="1"/>
            <p:nvPr/>
          </p:nvSpPr>
          <p:spPr>
            <a:xfrm>
              <a:off x="1420167" y="2442855"/>
              <a:ext cx="15699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3. The Offering</a:t>
              </a:r>
            </a:p>
          </p:txBody>
        </p:sp>
      </p:grpSp>
      <p:sp>
        <p:nvSpPr>
          <p:cNvPr id="56" name="Title 1">
            <a:extLst>
              <a:ext uri="{FF2B5EF4-FFF2-40B4-BE49-F238E27FC236}">
                <a16:creationId xmlns:a16="http://schemas.microsoft.com/office/drawing/2014/main" id="{3BA9AD3A-30F4-49AD-AC25-4ECBD5FD1206}"/>
              </a:ext>
            </a:extLst>
          </p:cNvPr>
          <p:cNvSpPr txBox="1">
            <a:spLocks/>
          </p:cNvSpPr>
          <p:nvPr/>
        </p:nvSpPr>
        <p:spPr>
          <a:xfrm>
            <a:off x="5877189" y="3196719"/>
            <a:ext cx="3107722" cy="186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1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2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3</a:t>
            </a:r>
          </a:p>
        </p:txBody>
      </p:sp>
      <p:pic>
        <p:nvPicPr>
          <p:cNvPr id="26" name="Graphic 25" descr="Panda">
            <a:extLst>
              <a:ext uri="{FF2B5EF4-FFF2-40B4-BE49-F238E27FC236}">
                <a16:creationId xmlns:a16="http://schemas.microsoft.com/office/drawing/2014/main" id="{35E3AFE4-D0F1-4598-99F9-338895682A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37065" y="3957817"/>
            <a:ext cx="643861" cy="643861"/>
          </a:xfrm>
          <a:prstGeom prst="rect">
            <a:avLst/>
          </a:prstGeom>
        </p:spPr>
      </p:pic>
      <p:pic>
        <p:nvPicPr>
          <p:cNvPr id="27" name="Graphic 26" descr="Shark">
            <a:extLst>
              <a:ext uri="{FF2B5EF4-FFF2-40B4-BE49-F238E27FC236}">
                <a16:creationId xmlns:a16="http://schemas.microsoft.com/office/drawing/2014/main" id="{03830607-D957-4EAC-B0C5-311D9CB309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74728" y="4035192"/>
            <a:ext cx="643861" cy="643861"/>
          </a:xfrm>
          <a:prstGeom prst="rect">
            <a:avLst/>
          </a:prstGeom>
        </p:spPr>
      </p:pic>
      <p:pic>
        <p:nvPicPr>
          <p:cNvPr id="28" name="Graphic 27" descr="Crab">
            <a:extLst>
              <a:ext uri="{FF2B5EF4-FFF2-40B4-BE49-F238E27FC236}">
                <a16:creationId xmlns:a16="http://schemas.microsoft.com/office/drawing/2014/main" id="{6AD0C541-65AC-482D-90FD-453624EAE00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1093" y="3263520"/>
            <a:ext cx="643861" cy="643861"/>
          </a:xfrm>
          <a:prstGeom prst="rect">
            <a:avLst/>
          </a:prstGeom>
        </p:spPr>
      </p:pic>
      <p:pic>
        <p:nvPicPr>
          <p:cNvPr id="29" name="Graphic 28" descr="Turtle">
            <a:extLst>
              <a:ext uri="{FF2B5EF4-FFF2-40B4-BE49-F238E27FC236}">
                <a16:creationId xmlns:a16="http://schemas.microsoft.com/office/drawing/2014/main" id="{98C68E32-1EDD-480F-AC16-6CDD7745D2A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87819" y="4502035"/>
            <a:ext cx="643861" cy="643861"/>
          </a:xfrm>
          <a:prstGeom prst="rect">
            <a:avLst/>
          </a:prstGeom>
        </p:spPr>
      </p:pic>
      <p:pic>
        <p:nvPicPr>
          <p:cNvPr id="30" name="Graphic 29" descr="Unicorn">
            <a:extLst>
              <a:ext uri="{FF2B5EF4-FFF2-40B4-BE49-F238E27FC236}">
                <a16:creationId xmlns:a16="http://schemas.microsoft.com/office/drawing/2014/main" id="{AC946C1C-B542-44B3-91FF-D7A35F1CD16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828998" y="2783498"/>
            <a:ext cx="643861" cy="643861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B0BC3536-B1C3-470F-BE04-B027B68A3C89}"/>
              </a:ext>
            </a:extLst>
          </p:cNvPr>
          <p:cNvGrpSpPr/>
          <p:nvPr/>
        </p:nvGrpSpPr>
        <p:grpSpPr>
          <a:xfrm>
            <a:off x="247428" y="2641375"/>
            <a:ext cx="4576542" cy="2916880"/>
            <a:chOff x="783565" y="4441646"/>
            <a:chExt cx="4576542" cy="291688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FA122F9-2B2D-4566-9C72-F0B15290322D}"/>
                </a:ext>
              </a:extLst>
            </p:cNvPr>
            <p:cNvGrpSpPr/>
            <p:nvPr/>
          </p:nvGrpSpPr>
          <p:grpSpPr>
            <a:xfrm>
              <a:off x="1059552" y="4716498"/>
              <a:ext cx="3796552" cy="2424223"/>
              <a:chOff x="2448835" y="4742121"/>
              <a:chExt cx="3796552" cy="2424223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9B113CEF-B9FF-4DB9-8631-4AF17CC70105}"/>
                  </a:ext>
                </a:extLst>
              </p:cNvPr>
              <p:cNvGrpSpPr/>
              <p:nvPr/>
            </p:nvGrpSpPr>
            <p:grpSpPr>
              <a:xfrm>
                <a:off x="2448835" y="4742121"/>
                <a:ext cx="3796552" cy="2424223"/>
                <a:chOff x="2448835" y="4742121"/>
                <a:chExt cx="3796552" cy="2424223"/>
              </a:xfrm>
            </p:grpSpPr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B7B7024C-A5A3-4915-8E06-6C8E68806348}"/>
                    </a:ext>
                  </a:extLst>
                </p:cNvPr>
                <p:cNvCxnSpPr/>
                <p:nvPr/>
              </p:nvCxnSpPr>
              <p:spPr>
                <a:xfrm>
                  <a:off x="2537637" y="4742121"/>
                  <a:ext cx="0" cy="2424223"/>
                </a:xfrm>
                <a:prstGeom prst="line">
                  <a:avLst/>
                </a:prstGeom>
                <a:ln w="158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1E0890FD-E85A-43B8-9216-D1EBEF85DE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448835" y="7077739"/>
                  <a:ext cx="3796552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197655B4-1F39-4312-9AEB-167AF15C7D31}"/>
                  </a:ext>
                </a:extLst>
              </p:cNvPr>
              <p:cNvGrpSpPr/>
              <p:nvPr/>
            </p:nvGrpSpPr>
            <p:grpSpPr>
              <a:xfrm>
                <a:off x="2835683" y="4869712"/>
                <a:ext cx="3409704" cy="2094613"/>
                <a:chOff x="2835683" y="4869712"/>
                <a:chExt cx="3409704" cy="2094613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C8D34D93-935A-412A-99BE-A01DFB8094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69218" y="4869712"/>
                  <a:ext cx="0" cy="2094613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B65E6E54-A68B-4D18-9A47-5E0DAA8444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835683" y="5847907"/>
                  <a:ext cx="3409704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F2D5812-5AF1-4CA6-B6F8-8EFE25E89DEA}"/>
                </a:ext>
              </a:extLst>
            </p:cNvPr>
            <p:cNvSpPr txBox="1"/>
            <p:nvPr/>
          </p:nvSpPr>
          <p:spPr>
            <a:xfrm>
              <a:off x="783565" y="4441646"/>
              <a:ext cx="806286" cy="2378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002060"/>
                  </a:solidFill>
                  <a:latin typeface="Gotham" pitchFamily="50" charset="0"/>
                </a:rPr>
                <a:t>Criterion 1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4953DFE-9BF5-4066-98E5-7567D62437C7}"/>
                </a:ext>
              </a:extLst>
            </p:cNvPr>
            <p:cNvSpPr txBox="1"/>
            <p:nvPr/>
          </p:nvSpPr>
          <p:spPr>
            <a:xfrm>
              <a:off x="4553821" y="7127694"/>
              <a:ext cx="806286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002060"/>
                  </a:solidFill>
                  <a:latin typeface="Gotham" pitchFamily="50" charset="0"/>
                </a:rPr>
                <a:t>Criterion 2</a:t>
              </a:r>
            </a:p>
          </p:txBody>
        </p:sp>
      </p:grpSp>
      <p:pic>
        <p:nvPicPr>
          <p:cNvPr id="41" name="Graphic 40" descr="Snake">
            <a:extLst>
              <a:ext uri="{FF2B5EF4-FFF2-40B4-BE49-F238E27FC236}">
                <a16:creationId xmlns:a16="http://schemas.microsoft.com/office/drawing/2014/main" id="{036149D6-753E-41C1-AB89-BE6BC2BD8D3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748306" y="4382427"/>
            <a:ext cx="643861" cy="643861"/>
          </a:xfrm>
          <a:prstGeom prst="rect">
            <a:avLst/>
          </a:prstGeom>
        </p:spPr>
      </p:pic>
      <p:pic>
        <p:nvPicPr>
          <p:cNvPr id="42" name="Graphic 41" descr="Target">
            <a:extLst>
              <a:ext uri="{FF2B5EF4-FFF2-40B4-BE49-F238E27FC236}">
                <a16:creationId xmlns:a16="http://schemas.microsoft.com/office/drawing/2014/main" id="{4CD47468-72A3-4285-B8B6-E5A77798F56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716827" y="3339251"/>
            <a:ext cx="568130" cy="568130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7BB746B0-3359-49FC-9964-AD0ABD5A1C5D}"/>
              </a:ext>
            </a:extLst>
          </p:cNvPr>
          <p:cNvGrpSpPr/>
          <p:nvPr/>
        </p:nvGrpSpPr>
        <p:grpSpPr>
          <a:xfrm>
            <a:off x="2694881" y="1724540"/>
            <a:ext cx="1811061" cy="824057"/>
            <a:chOff x="8372629" y="824516"/>
            <a:chExt cx="1811061" cy="824057"/>
          </a:xfrm>
        </p:grpSpPr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132A9FD2-0FC8-48EC-887B-0157D3BA78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72629" y="1159848"/>
              <a:ext cx="399245" cy="488725"/>
            </a:xfrm>
            <a:prstGeom prst="straightConnector1">
              <a:avLst/>
            </a:prstGeom>
            <a:ln w="34925">
              <a:solidFill>
                <a:srgbClr val="C0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73D3081-12E1-48C6-98E6-81D79AD5B63E}"/>
                </a:ext>
              </a:extLst>
            </p:cNvPr>
            <p:cNvSpPr txBox="1"/>
            <p:nvPr/>
          </p:nvSpPr>
          <p:spPr>
            <a:xfrm>
              <a:off x="8633501" y="824516"/>
              <a:ext cx="15501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Your Competitive Environment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E3461FD-B6FC-486C-A756-6C8ECE0639F0}"/>
              </a:ext>
            </a:extLst>
          </p:cNvPr>
          <p:cNvGrpSpPr/>
          <p:nvPr/>
        </p:nvGrpSpPr>
        <p:grpSpPr>
          <a:xfrm>
            <a:off x="8719578" y="6028499"/>
            <a:ext cx="1571223" cy="811397"/>
            <a:chOff x="290743" y="6611087"/>
            <a:chExt cx="1201881" cy="583337"/>
          </a:xfrm>
          <a:solidFill>
            <a:srgbClr val="002060"/>
          </a:solidFill>
        </p:grpSpPr>
        <p:pic>
          <p:nvPicPr>
            <p:cNvPr id="47" name="Graphic 46" descr="Crown">
              <a:extLst>
                <a:ext uri="{FF2B5EF4-FFF2-40B4-BE49-F238E27FC236}">
                  <a16:creationId xmlns:a16="http://schemas.microsoft.com/office/drawing/2014/main" id="{26146755-8BD3-4505-B64D-FC560BA68E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627057" y="6611087"/>
              <a:ext cx="494853" cy="494853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99717C7-A68E-45EF-BC01-53686F866E9C}"/>
                </a:ext>
              </a:extLst>
            </p:cNvPr>
            <p:cNvSpPr txBox="1"/>
            <p:nvPr/>
          </p:nvSpPr>
          <p:spPr>
            <a:xfrm>
              <a:off x="290743" y="7039535"/>
              <a:ext cx="1201881" cy="1548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002060"/>
                  </a:solidFill>
                </a:rPr>
                <a:t>Your Logo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3400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ines intersecting at pushpin">
            <a:extLst>
              <a:ext uri="{FF2B5EF4-FFF2-40B4-BE49-F238E27FC236}">
                <a16:creationId xmlns:a16="http://schemas.microsoft.com/office/drawing/2014/main" id="{B5D55DAA-FF23-455F-B8B6-5F1729FACB7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530356"/>
            <a:ext cx="9905999" cy="535587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31DCBF4-B095-47C8-B1AE-7CDB146C9055}"/>
              </a:ext>
            </a:extLst>
          </p:cNvPr>
          <p:cNvSpPr/>
          <p:nvPr/>
        </p:nvSpPr>
        <p:spPr>
          <a:xfrm>
            <a:off x="0" y="1"/>
            <a:ext cx="9906000" cy="1532586"/>
          </a:xfrm>
          <a:prstGeom prst="rect">
            <a:avLst/>
          </a:prstGeom>
          <a:solidFill>
            <a:srgbClr val="F7F7F7"/>
          </a:solidFill>
          <a:ln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0D9FD2-C688-4683-831C-739132E57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7" y="334855"/>
            <a:ext cx="8543925" cy="495837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A &lt;&lt;number&gt;&gt; Market.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CE1279-5453-4EC6-A82E-50EDA32273FE}"/>
              </a:ext>
            </a:extLst>
          </p:cNvPr>
          <p:cNvSpPr txBox="1">
            <a:spLocks/>
          </p:cNvSpPr>
          <p:nvPr/>
        </p:nvSpPr>
        <p:spPr>
          <a:xfrm>
            <a:off x="681037" y="746979"/>
            <a:ext cx="8543925" cy="495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/>
              <a:t>Reaching &lt;&lt;users&gt;&gt; by &lt;&lt;&gt;&gt;.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05377FC-22EF-4FA2-95E2-0F928757DEDA}"/>
              </a:ext>
            </a:extLst>
          </p:cNvPr>
          <p:cNvCxnSpPr>
            <a:cxnSpLocks/>
          </p:cNvCxnSpPr>
          <p:nvPr/>
        </p:nvCxnSpPr>
        <p:spPr>
          <a:xfrm>
            <a:off x="2937456" y="1255695"/>
            <a:ext cx="40310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C87575F-9A24-4B65-A2FA-C1DBB789F97F}"/>
              </a:ext>
            </a:extLst>
          </p:cNvPr>
          <p:cNvCxnSpPr>
            <a:cxnSpLocks/>
          </p:cNvCxnSpPr>
          <p:nvPr/>
        </p:nvCxnSpPr>
        <p:spPr>
          <a:xfrm>
            <a:off x="5093592" y="2206586"/>
            <a:ext cx="0" cy="413626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le 1">
            <a:extLst>
              <a:ext uri="{FF2B5EF4-FFF2-40B4-BE49-F238E27FC236}">
                <a16:creationId xmlns:a16="http://schemas.microsoft.com/office/drawing/2014/main" id="{3BA9AD3A-30F4-49AD-AC25-4ECBD5FD1206}"/>
              </a:ext>
            </a:extLst>
          </p:cNvPr>
          <p:cNvSpPr txBox="1">
            <a:spLocks/>
          </p:cNvSpPr>
          <p:nvPr/>
        </p:nvSpPr>
        <p:spPr>
          <a:xfrm>
            <a:off x="5877189" y="3196719"/>
            <a:ext cx="3107722" cy="186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1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2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3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BB746B0-3359-49FC-9964-AD0ABD5A1C5D}"/>
              </a:ext>
            </a:extLst>
          </p:cNvPr>
          <p:cNvGrpSpPr/>
          <p:nvPr/>
        </p:nvGrpSpPr>
        <p:grpSpPr>
          <a:xfrm>
            <a:off x="2509312" y="2252234"/>
            <a:ext cx="2152596" cy="1012732"/>
            <a:chOff x="8229569" y="672566"/>
            <a:chExt cx="2152596" cy="1012732"/>
          </a:xfrm>
        </p:grpSpPr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132A9FD2-0FC8-48EC-887B-0157D3BA78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69783" y="1159848"/>
              <a:ext cx="202092" cy="525450"/>
            </a:xfrm>
            <a:prstGeom prst="straightConnector1">
              <a:avLst/>
            </a:prstGeom>
            <a:ln w="34925">
              <a:solidFill>
                <a:srgbClr val="C0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73D3081-12E1-48C6-98E6-81D79AD5B63E}"/>
                </a:ext>
              </a:extLst>
            </p:cNvPr>
            <p:cNvSpPr txBox="1"/>
            <p:nvPr/>
          </p:nvSpPr>
          <p:spPr>
            <a:xfrm>
              <a:off x="8229569" y="672566"/>
              <a:ext cx="21525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Numbers or Graphs illustrating your strategy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DD775A5-F3F5-4028-A8EA-8CEC50A9F8B7}"/>
              </a:ext>
            </a:extLst>
          </p:cNvPr>
          <p:cNvGrpSpPr/>
          <p:nvPr/>
        </p:nvGrpSpPr>
        <p:grpSpPr>
          <a:xfrm>
            <a:off x="106326" y="555026"/>
            <a:ext cx="2035925" cy="523220"/>
            <a:chOff x="1420167" y="2442855"/>
            <a:chExt cx="2035925" cy="523220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B4736A8E-0352-4A9E-8D8A-2E5F3B2F48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06067" y="2559464"/>
              <a:ext cx="550025" cy="35341"/>
            </a:xfrm>
            <a:prstGeom prst="straightConnector1">
              <a:avLst/>
            </a:prstGeom>
            <a:ln w="34925">
              <a:solidFill>
                <a:srgbClr val="C0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69171B-90F9-4114-B20A-E7A28F3053E6}"/>
                </a:ext>
              </a:extLst>
            </p:cNvPr>
            <p:cNvSpPr txBox="1"/>
            <p:nvPr/>
          </p:nvSpPr>
          <p:spPr>
            <a:xfrm>
              <a:off x="1420167" y="2442855"/>
              <a:ext cx="15699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4. Traction</a:t>
              </a:r>
            </a:p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&amp; Go to Market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C876C7B-E77B-4D00-878B-9E917AB8F79E}"/>
              </a:ext>
            </a:extLst>
          </p:cNvPr>
          <p:cNvGrpSpPr/>
          <p:nvPr/>
        </p:nvGrpSpPr>
        <p:grpSpPr>
          <a:xfrm>
            <a:off x="7343553" y="397669"/>
            <a:ext cx="2429833" cy="1094127"/>
            <a:chOff x="7343553" y="590573"/>
            <a:chExt cx="2429833" cy="1094127"/>
          </a:xfrm>
        </p:grpSpPr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A53EE015-0AC2-43D2-BBD1-F97152AEC3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49580" y="1195975"/>
              <a:ext cx="399245" cy="488725"/>
            </a:xfrm>
            <a:prstGeom prst="straightConnector1">
              <a:avLst/>
            </a:prstGeom>
            <a:ln w="34925">
              <a:solidFill>
                <a:srgbClr val="C0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84EFDC5-BEFD-49A5-A36F-EB3E4F803144}"/>
                </a:ext>
              </a:extLst>
            </p:cNvPr>
            <p:cNvSpPr txBox="1"/>
            <p:nvPr/>
          </p:nvSpPr>
          <p:spPr>
            <a:xfrm>
              <a:off x="7343553" y="590573"/>
              <a:ext cx="242983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Replace picture with a map, or a picture illustrating your market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416EF7F8-3CB6-49BF-9704-31626B5D1F34}"/>
              </a:ext>
            </a:extLst>
          </p:cNvPr>
          <p:cNvGrpSpPr/>
          <p:nvPr/>
        </p:nvGrpSpPr>
        <p:grpSpPr>
          <a:xfrm>
            <a:off x="495615" y="3667496"/>
            <a:ext cx="4102362" cy="1062235"/>
            <a:chOff x="1129553" y="5571631"/>
            <a:chExt cx="4102362" cy="1062235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2B110E01-C247-4C97-BBF7-50490A4CBD5E}"/>
                </a:ext>
              </a:extLst>
            </p:cNvPr>
            <p:cNvGrpSpPr/>
            <p:nvPr/>
          </p:nvGrpSpPr>
          <p:grpSpPr>
            <a:xfrm>
              <a:off x="1129553" y="5571631"/>
              <a:ext cx="4027394" cy="605051"/>
              <a:chOff x="1129553" y="5571631"/>
              <a:chExt cx="4027394" cy="605051"/>
            </a:xfrm>
          </p:grpSpPr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31590247-A8AF-4AB7-B294-EBEFD812BBBA}"/>
                  </a:ext>
                </a:extLst>
              </p:cNvPr>
              <p:cNvCxnSpPr/>
              <p:nvPr/>
            </p:nvCxnSpPr>
            <p:spPr>
              <a:xfrm>
                <a:off x="1129553" y="6071347"/>
                <a:ext cx="4027394" cy="0"/>
              </a:xfrm>
              <a:prstGeom prst="straightConnector1">
                <a:avLst/>
              </a:prstGeom>
              <a:ln w="12700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A0E46C78-7C7C-460E-B212-82F0284B8DED}"/>
                  </a:ext>
                </a:extLst>
              </p:cNvPr>
              <p:cNvCxnSpPr/>
              <p:nvPr/>
            </p:nvCxnSpPr>
            <p:spPr>
              <a:xfrm>
                <a:off x="1230406" y="5970494"/>
                <a:ext cx="0" cy="188259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9709EAF6-4448-42E2-A881-C7BBBD17F7C9}"/>
                  </a:ext>
                </a:extLst>
              </p:cNvPr>
              <p:cNvGrpSpPr/>
              <p:nvPr/>
            </p:nvGrpSpPr>
            <p:grpSpPr>
              <a:xfrm>
                <a:off x="2340256" y="5571631"/>
                <a:ext cx="333474" cy="605051"/>
                <a:chOff x="2340256" y="5571631"/>
                <a:chExt cx="333474" cy="605051"/>
              </a:xfrm>
            </p:grpSpPr>
            <p:cxnSp>
              <p:nvCxnSpPr>
                <p:cNvPr id="103" name="Straight Connector 102">
                  <a:extLst>
                    <a:ext uri="{FF2B5EF4-FFF2-40B4-BE49-F238E27FC236}">
                      <a16:creationId xmlns:a16="http://schemas.microsoft.com/office/drawing/2014/main" id="{2D85C4D6-4FE4-450C-B2C8-E2F1C5F2AAB1}"/>
                    </a:ext>
                  </a:extLst>
                </p:cNvPr>
                <p:cNvCxnSpPr/>
                <p:nvPr/>
              </p:nvCxnSpPr>
              <p:spPr>
                <a:xfrm>
                  <a:off x="2506993" y="5988423"/>
                  <a:ext cx="0" cy="188259"/>
                </a:xfrm>
                <a:prstGeom prst="line">
                  <a:avLst/>
                </a:prstGeom>
                <a:ln w="127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DF9E4777-5F87-4B1C-B89A-CD7EC4F17123}"/>
                    </a:ext>
                  </a:extLst>
                </p:cNvPr>
                <p:cNvSpPr txBox="1"/>
                <p:nvPr/>
              </p:nvSpPr>
              <p:spPr>
                <a:xfrm>
                  <a:off x="2340256" y="5571631"/>
                  <a:ext cx="333474" cy="2308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solidFill>
                        <a:srgbClr val="002060"/>
                      </a:solidFill>
                      <a:latin typeface="Gotham" pitchFamily="50" charset="0"/>
                    </a:rPr>
                    <a:t>Y1</a:t>
                  </a:r>
                </a:p>
              </p:txBody>
            </p:sp>
          </p:grp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6F586745-6A2E-4607-BCB3-27602FB864FC}"/>
                  </a:ext>
                </a:extLst>
              </p:cNvPr>
              <p:cNvGrpSpPr/>
              <p:nvPr/>
            </p:nvGrpSpPr>
            <p:grpSpPr>
              <a:xfrm>
                <a:off x="3238794" y="5571631"/>
                <a:ext cx="385185" cy="605051"/>
                <a:chOff x="2340255" y="5571631"/>
                <a:chExt cx="385185" cy="605051"/>
              </a:xfrm>
            </p:grpSpPr>
            <p:cxnSp>
              <p:nvCxnSpPr>
                <p:cNvPr id="101" name="Straight Connector 100">
                  <a:extLst>
                    <a:ext uri="{FF2B5EF4-FFF2-40B4-BE49-F238E27FC236}">
                      <a16:creationId xmlns:a16="http://schemas.microsoft.com/office/drawing/2014/main" id="{633606C9-CD27-4041-A501-5912C4F868F9}"/>
                    </a:ext>
                  </a:extLst>
                </p:cNvPr>
                <p:cNvCxnSpPr/>
                <p:nvPr/>
              </p:nvCxnSpPr>
              <p:spPr>
                <a:xfrm>
                  <a:off x="2513717" y="5988423"/>
                  <a:ext cx="0" cy="188259"/>
                </a:xfrm>
                <a:prstGeom prst="line">
                  <a:avLst/>
                </a:prstGeom>
                <a:ln w="127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C7F8D218-88ED-4988-8D8E-EBD98A478C46}"/>
                    </a:ext>
                  </a:extLst>
                </p:cNvPr>
                <p:cNvSpPr txBox="1"/>
                <p:nvPr/>
              </p:nvSpPr>
              <p:spPr>
                <a:xfrm>
                  <a:off x="2340255" y="5571631"/>
                  <a:ext cx="385185" cy="2308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solidFill>
                        <a:srgbClr val="002060"/>
                      </a:solidFill>
                      <a:latin typeface="Gotham" pitchFamily="50" charset="0"/>
                    </a:rPr>
                    <a:t>Y2</a:t>
                  </a:r>
                </a:p>
              </p:txBody>
            </p:sp>
          </p:grp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23D8BCCF-72AD-4DBB-B1B1-B5BDBF9F732B}"/>
                  </a:ext>
                </a:extLst>
              </p:cNvPr>
              <p:cNvGrpSpPr/>
              <p:nvPr/>
            </p:nvGrpSpPr>
            <p:grpSpPr>
              <a:xfrm>
                <a:off x="4060240" y="5571631"/>
                <a:ext cx="385185" cy="605051"/>
                <a:chOff x="2340255" y="5571631"/>
                <a:chExt cx="385185" cy="605051"/>
              </a:xfrm>
            </p:grpSpPr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8D594937-4A8D-43B5-84F3-D0022AA7A186}"/>
                    </a:ext>
                  </a:extLst>
                </p:cNvPr>
                <p:cNvCxnSpPr/>
                <p:nvPr/>
              </p:nvCxnSpPr>
              <p:spPr>
                <a:xfrm>
                  <a:off x="2513717" y="5988423"/>
                  <a:ext cx="0" cy="188259"/>
                </a:xfrm>
                <a:prstGeom prst="line">
                  <a:avLst/>
                </a:prstGeom>
                <a:ln w="127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466B7603-5E18-405A-ADD1-74EE23FB3F20}"/>
                    </a:ext>
                  </a:extLst>
                </p:cNvPr>
                <p:cNvSpPr txBox="1"/>
                <p:nvPr/>
              </p:nvSpPr>
              <p:spPr>
                <a:xfrm>
                  <a:off x="2340255" y="5571631"/>
                  <a:ext cx="385185" cy="2308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solidFill>
                        <a:srgbClr val="002060"/>
                      </a:solidFill>
                      <a:latin typeface="Gotham" pitchFamily="50" charset="0"/>
                    </a:rPr>
                    <a:t>Y3</a:t>
                  </a:r>
                </a:p>
              </p:txBody>
            </p:sp>
          </p:grpSp>
        </p:grp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77A40F50-E0E0-4ABE-9A7A-955746FF55B9}"/>
                </a:ext>
              </a:extLst>
            </p:cNvPr>
            <p:cNvSpPr txBox="1"/>
            <p:nvPr/>
          </p:nvSpPr>
          <p:spPr>
            <a:xfrm>
              <a:off x="2452114" y="6154272"/>
              <a:ext cx="108804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800" dirty="0" err="1">
                  <a:solidFill>
                    <a:srgbClr val="002060"/>
                  </a:solidFill>
                  <a:latin typeface="Gotham" pitchFamily="50" charset="0"/>
                </a:rPr>
                <a:t>xxxx</a:t>
              </a:r>
              <a:r>
                <a:rPr lang="en-US" sz="800" dirty="0">
                  <a:solidFill>
                    <a:srgbClr val="002060"/>
                  </a:solidFill>
                  <a:latin typeface="Gotham" pitchFamily="50" charset="0"/>
                </a:rPr>
                <a:t>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800" dirty="0" err="1">
                  <a:solidFill>
                    <a:srgbClr val="002060"/>
                  </a:solidFill>
                  <a:latin typeface="Gotham" pitchFamily="50" charset="0"/>
                </a:rPr>
                <a:t>xxxx</a:t>
              </a:r>
              <a:r>
                <a:rPr lang="en-US" sz="800" dirty="0">
                  <a:solidFill>
                    <a:srgbClr val="002060"/>
                  </a:solidFill>
                  <a:latin typeface="Gotham" pitchFamily="50" charset="0"/>
                </a:rPr>
                <a:t>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800" dirty="0" err="1">
                  <a:solidFill>
                    <a:srgbClr val="002060"/>
                  </a:solidFill>
                  <a:latin typeface="Gotham" pitchFamily="50" charset="0"/>
                </a:rPr>
                <a:t>xxxx</a:t>
              </a:r>
              <a:endParaRPr lang="en-US" sz="800" dirty="0">
                <a:solidFill>
                  <a:srgbClr val="002060"/>
                </a:solidFill>
                <a:latin typeface="Gotham" pitchFamily="50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3CD445B4-10BE-4D29-AAF4-46F3F43ACC44}"/>
                </a:ext>
              </a:extLst>
            </p:cNvPr>
            <p:cNvSpPr txBox="1"/>
            <p:nvPr/>
          </p:nvSpPr>
          <p:spPr>
            <a:xfrm>
              <a:off x="3391254" y="6172201"/>
              <a:ext cx="87309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800" dirty="0" err="1">
                  <a:solidFill>
                    <a:srgbClr val="002060"/>
                  </a:solidFill>
                  <a:latin typeface="Gotham" pitchFamily="50" charset="0"/>
                </a:rPr>
                <a:t>xxxx</a:t>
              </a:r>
              <a:r>
                <a:rPr lang="en-US" sz="800" dirty="0">
                  <a:solidFill>
                    <a:srgbClr val="002060"/>
                  </a:solidFill>
                  <a:latin typeface="Gotham" pitchFamily="50" charset="0"/>
                </a:rPr>
                <a:t>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800" dirty="0" err="1">
                  <a:solidFill>
                    <a:srgbClr val="002060"/>
                  </a:solidFill>
                  <a:latin typeface="Gotham" pitchFamily="50" charset="0"/>
                </a:rPr>
                <a:t>xxxx</a:t>
              </a:r>
              <a:r>
                <a:rPr lang="en-US" sz="800" dirty="0">
                  <a:solidFill>
                    <a:srgbClr val="002060"/>
                  </a:solidFill>
                  <a:latin typeface="Gotham" pitchFamily="50" charset="0"/>
                </a:rPr>
                <a:t>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800" dirty="0" err="1">
                  <a:solidFill>
                    <a:srgbClr val="002060"/>
                  </a:solidFill>
                  <a:latin typeface="Gotham" pitchFamily="50" charset="0"/>
                </a:rPr>
                <a:t>xxxx</a:t>
              </a:r>
              <a:endParaRPr lang="en-US" sz="800" dirty="0">
                <a:solidFill>
                  <a:srgbClr val="002060"/>
                </a:solidFill>
                <a:latin typeface="Gotham" pitchFamily="50" charset="0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58A34749-A199-42C4-BA25-07DC9ED7014F}"/>
                </a:ext>
              </a:extLst>
            </p:cNvPr>
            <p:cNvSpPr txBox="1"/>
            <p:nvPr/>
          </p:nvSpPr>
          <p:spPr>
            <a:xfrm>
              <a:off x="4285700" y="6172201"/>
              <a:ext cx="94621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800" dirty="0" err="1">
                  <a:solidFill>
                    <a:srgbClr val="002060"/>
                  </a:solidFill>
                  <a:latin typeface="Gotham" pitchFamily="50" charset="0"/>
                </a:rPr>
                <a:t>xxxx</a:t>
              </a:r>
              <a:r>
                <a:rPr lang="en-US" sz="800" dirty="0">
                  <a:solidFill>
                    <a:srgbClr val="002060"/>
                  </a:solidFill>
                  <a:latin typeface="Gotham" pitchFamily="50" charset="0"/>
                </a:rPr>
                <a:t>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800" dirty="0" err="1">
                  <a:solidFill>
                    <a:srgbClr val="002060"/>
                  </a:solidFill>
                  <a:latin typeface="Gotham" pitchFamily="50" charset="0"/>
                </a:rPr>
                <a:t>xxxx</a:t>
              </a:r>
              <a:r>
                <a:rPr lang="en-US" sz="800" dirty="0">
                  <a:solidFill>
                    <a:srgbClr val="002060"/>
                  </a:solidFill>
                  <a:latin typeface="Gotham" pitchFamily="50" charset="0"/>
                </a:rPr>
                <a:t>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800" dirty="0" err="1">
                  <a:solidFill>
                    <a:srgbClr val="002060"/>
                  </a:solidFill>
                  <a:latin typeface="Gotham" pitchFamily="50" charset="0"/>
                </a:rPr>
                <a:t>xxxx</a:t>
              </a:r>
              <a:endParaRPr lang="en-US" sz="800" dirty="0">
                <a:solidFill>
                  <a:srgbClr val="002060"/>
                </a:solidFill>
                <a:latin typeface="Gotham" pitchFamily="50" charset="0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016AFCE0-BEFA-4563-9F88-E942F2543C16}"/>
                </a:ext>
              </a:extLst>
            </p:cNvPr>
            <p:cNvSpPr txBox="1"/>
            <p:nvPr/>
          </p:nvSpPr>
          <p:spPr>
            <a:xfrm>
              <a:off x="1210384" y="6172201"/>
              <a:ext cx="129660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800" dirty="0" err="1">
                  <a:solidFill>
                    <a:srgbClr val="002060"/>
                  </a:solidFill>
                  <a:latin typeface="Gotham" pitchFamily="50" charset="0"/>
                </a:rPr>
                <a:t>xxxx</a:t>
              </a:r>
              <a:r>
                <a:rPr lang="en-US" sz="800" dirty="0">
                  <a:solidFill>
                    <a:srgbClr val="002060"/>
                  </a:solidFill>
                  <a:latin typeface="Gotham" pitchFamily="50" charset="0"/>
                </a:rPr>
                <a:t>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800" dirty="0" err="1">
                  <a:solidFill>
                    <a:srgbClr val="002060"/>
                  </a:solidFill>
                  <a:latin typeface="Gotham" pitchFamily="50" charset="0"/>
                </a:rPr>
                <a:t>xxxx</a:t>
              </a:r>
              <a:r>
                <a:rPr lang="en-US" sz="800" dirty="0">
                  <a:solidFill>
                    <a:srgbClr val="002060"/>
                  </a:solidFill>
                  <a:latin typeface="Gotham" pitchFamily="50" charset="0"/>
                </a:rPr>
                <a:t>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800" dirty="0" err="1">
                  <a:solidFill>
                    <a:srgbClr val="002060"/>
                  </a:solidFill>
                  <a:latin typeface="Gotham" pitchFamily="50" charset="0"/>
                </a:rPr>
                <a:t>xxxx</a:t>
              </a:r>
              <a:endParaRPr lang="en-US" sz="800" dirty="0">
                <a:solidFill>
                  <a:srgbClr val="002060"/>
                </a:solidFill>
                <a:latin typeface="Gotham" pitchFamily="50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F59B367-9695-4034-9DE4-B11E6B982487}"/>
              </a:ext>
            </a:extLst>
          </p:cNvPr>
          <p:cNvGrpSpPr/>
          <p:nvPr/>
        </p:nvGrpSpPr>
        <p:grpSpPr>
          <a:xfrm>
            <a:off x="8719578" y="6028499"/>
            <a:ext cx="1571223" cy="811397"/>
            <a:chOff x="290743" y="6611087"/>
            <a:chExt cx="1201881" cy="583337"/>
          </a:xfrm>
          <a:solidFill>
            <a:srgbClr val="002060"/>
          </a:solidFill>
        </p:grpSpPr>
        <p:pic>
          <p:nvPicPr>
            <p:cNvPr id="39" name="Graphic 38" descr="Crown">
              <a:extLst>
                <a:ext uri="{FF2B5EF4-FFF2-40B4-BE49-F238E27FC236}">
                  <a16:creationId xmlns:a16="http://schemas.microsoft.com/office/drawing/2014/main" id="{9DB4AF4E-9365-42E8-AE43-5359457518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27057" y="6611087"/>
              <a:ext cx="494853" cy="494853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C5BBAA0-9ADF-4052-B00F-72AB5CB37952}"/>
                </a:ext>
              </a:extLst>
            </p:cNvPr>
            <p:cNvSpPr txBox="1"/>
            <p:nvPr/>
          </p:nvSpPr>
          <p:spPr>
            <a:xfrm>
              <a:off x="290743" y="7039535"/>
              <a:ext cx="1201881" cy="1548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002060"/>
                  </a:solidFill>
                </a:rPr>
                <a:t>Your Logo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0169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mmercial dock with container cargo ship container storage and crane unloading ship">
            <a:extLst>
              <a:ext uri="{FF2B5EF4-FFF2-40B4-BE49-F238E27FC236}">
                <a16:creationId xmlns:a16="http://schemas.microsoft.com/office/drawing/2014/main" id="{B5D55DAA-FF23-455F-B8B6-5F1729FACB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44"/>
          <a:stretch/>
        </p:blipFill>
        <p:spPr>
          <a:xfrm>
            <a:off x="0" y="1532586"/>
            <a:ext cx="9905998" cy="532541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31DCBF4-B095-47C8-B1AE-7CDB146C9055}"/>
              </a:ext>
            </a:extLst>
          </p:cNvPr>
          <p:cNvSpPr/>
          <p:nvPr/>
        </p:nvSpPr>
        <p:spPr>
          <a:xfrm>
            <a:off x="0" y="1"/>
            <a:ext cx="9906000" cy="1532586"/>
          </a:xfrm>
          <a:prstGeom prst="rect">
            <a:avLst/>
          </a:prstGeom>
          <a:solidFill>
            <a:srgbClr val="F7F7F7"/>
          </a:solidFill>
          <a:ln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0D9FD2-C688-4683-831C-739132E57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7" y="334855"/>
            <a:ext cx="8543925" cy="495837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Smart Operations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CE1279-5453-4EC6-A82E-50EDA32273FE}"/>
              </a:ext>
            </a:extLst>
          </p:cNvPr>
          <p:cNvSpPr txBox="1">
            <a:spLocks/>
          </p:cNvSpPr>
          <p:nvPr/>
        </p:nvSpPr>
        <p:spPr>
          <a:xfrm>
            <a:off x="681037" y="746979"/>
            <a:ext cx="8543925" cy="495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/>
              <a:t>Being Local, Thinking Global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05377FC-22EF-4FA2-95E2-0F928757DEDA}"/>
              </a:ext>
            </a:extLst>
          </p:cNvPr>
          <p:cNvCxnSpPr>
            <a:cxnSpLocks/>
          </p:cNvCxnSpPr>
          <p:nvPr/>
        </p:nvCxnSpPr>
        <p:spPr>
          <a:xfrm>
            <a:off x="2937456" y="1255695"/>
            <a:ext cx="40310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C87575F-9A24-4B65-A2FA-C1DBB789F97F}"/>
              </a:ext>
            </a:extLst>
          </p:cNvPr>
          <p:cNvCxnSpPr>
            <a:cxnSpLocks/>
          </p:cNvCxnSpPr>
          <p:nvPr/>
        </p:nvCxnSpPr>
        <p:spPr>
          <a:xfrm>
            <a:off x="5093592" y="2206586"/>
            <a:ext cx="0" cy="413626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le 1">
            <a:extLst>
              <a:ext uri="{FF2B5EF4-FFF2-40B4-BE49-F238E27FC236}">
                <a16:creationId xmlns:a16="http://schemas.microsoft.com/office/drawing/2014/main" id="{3BA9AD3A-30F4-49AD-AC25-4ECBD5FD1206}"/>
              </a:ext>
            </a:extLst>
          </p:cNvPr>
          <p:cNvSpPr txBox="1">
            <a:spLocks/>
          </p:cNvSpPr>
          <p:nvPr/>
        </p:nvSpPr>
        <p:spPr>
          <a:xfrm>
            <a:off x="5877189" y="3196719"/>
            <a:ext cx="3107722" cy="186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1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2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3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BB746B0-3359-49FC-9964-AD0ABD5A1C5D}"/>
              </a:ext>
            </a:extLst>
          </p:cNvPr>
          <p:cNvGrpSpPr/>
          <p:nvPr/>
        </p:nvGrpSpPr>
        <p:grpSpPr>
          <a:xfrm>
            <a:off x="2835355" y="1724540"/>
            <a:ext cx="1670588" cy="1151424"/>
            <a:chOff x="8513103" y="824516"/>
            <a:chExt cx="1670588" cy="1151424"/>
          </a:xfrm>
        </p:grpSpPr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132A9FD2-0FC8-48EC-887B-0157D3BA78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32881" y="1407669"/>
              <a:ext cx="258772" cy="568271"/>
            </a:xfrm>
            <a:prstGeom prst="straightConnector1">
              <a:avLst/>
            </a:prstGeom>
            <a:ln w="34925">
              <a:solidFill>
                <a:srgbClr val="C0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73D3081-12E1-48C6-98E6-81D79AD5B63E}"/>
                </a:ext>
              </a:extLst>
            </p:cNvPr>
            <p:cNvSpPr txBox="1"/>
            <p:nvPr/>
          </p:nvSpPr>
          <p:spPr>
            <a:xfrm>
              <a:off x="8513103" y="824516"/>
              <a:ext cx="16705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Use Numbers, a map, etc.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DD775A5-F3F5-4028-A8EA-8CEC50A9F8B7}"/>
              </a:ext>
            </a:extLst>
          </p:cNvPr>
          <p:cNvGrpSpPr/>
          <p:nvPr/>
        </p:nvGrpSpPr>
        <p:grpSpPr>
          <a:xfrm>
            <a:off x="106326" y="555026"/>
            <a:ext cx="2035925" cy="307777"/>
            <a:chOff x="1420167" y="2442855"/>
            <a:chExt cx="2035925" cy="307777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B4736A8E-0352-4A9E-8D8A-2E5F3B2F48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06067" y="2559464"/>
              <a:ext cx="550025" cy="35341"/>
            </a:xfrm>
            <a:prstGeom prst="straightConnector1">
              <a:avLst/>
            </a:prstGeom>
            <a:ln w="34925">
              <a:solidFill>
                <a:srgbClr val="C0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69171B-90F9-4114-B20A-E7A28F3053E6}"/>
                </a:ext>
              </a:extLst>
            </p:cNvPr>
            <p:cNvSpPr txBox="1"/>
            <p:nvPr/>
          </p:nvSpPr>
          <p:spPr>
            <a:xfrm>
              <a:off x="1420167" y="2442855"/>
              <a:ext cx="15699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5. Operations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6E2D355-4556-4CDC-A967-3FA47DEC04AA}"/>
              </a:ext>
            </a:extLst>
          </p:cNvPr>
          <p:cNvGrpSpPr/>
          <p:nvPr/>
        </p:nvGrpSpPr>
        <p:grpSpPr>
          <a:xfrm>
            <a:off x="1728515" y="3123642"/>
            <a:ext cx="1310866" cy="1295796"/>
            <a:chOff x="2091240" y="4134971"/>
            <a:chExt cx="1310866" cy="1295796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6F69275-B9E9-42C0-B864-B856ECD4899B}"/>
                </a:ext>
              </a:extLst>
            </p:cNvPr>
            <p:cNvSpPr/>
            <p:nvPr/>
          </p:nvSpPr>
          <p:spPr>
            <a:xfrm>
              <a:off x="2091240" y="4134971"/>
              <a:ext cx="1310866" cy="1295796"/>
            </a:xfrm>
            <a:prstGeom prst="ellipse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4341F990-3AC7-4440-8109-6ABBE893FD86}"/>
                </a:ext>
              </a:extLst>
            </p:cNvPr>
            <p:cNvSpPr txBox="1"/>
            <p:nvPr/>
          </p:nvSpPr>
          <p:spPr>
            <a:xfrm>
              <a:off x="2326451" y="4271369"/>
              <a:ext cx="840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solidFill>
                    <a:srgbClr val="002060"/>
                  </a:solidFill>
                </a:rPr>
                <a:t>3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472E854-BEE9-4509-9FA7-9CE5408812CB}"/>
                </a:ext>
              </a:extLst>
            </p:cNvPr>
            <p:cNvSpPr txBox="1"/>
            <p:nvPr/>
          </p:nvSpPr>
          <p:spPr>
            <a:xfrm>
              <a:off x="2169553" y="4804424"/>
              <a:ext cx="11542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2060"/>
                  </a:solidFill>
                </a:rPr>
                <a:t>PARTNERS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C31ACE73-E412-4317-ACD5-D6AA445A20B8}"/>
              </a:ext>
            </a:extLst>
          </p:cNvPr>
          <p:cNvGrpSpPr/>
          <p:nvPr/>
        </p:nvGrpSpPr>
        <p:grpSpPr>
          <a:xfrm>
            <a:off x="1492294" y="4147754"/>
            <a:ext cx="1310866" cy="1295796"/>
            <a:chOff x="2091240" y="4134971"/>
            <a:chExt cx="1310866" cy="1295796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2513A1F7-0976-4271-AEBE-B33676D84CAF}"/>
                </a:ext>
              </a:extLst>
            </p:cNvPr>
            <p:cNvSpPr/>
            <p:nvPr/>
          </p:nvSpPr>
          <p:spPr>
            <a:xfrm>
              <a:off x="2091240" y="4134971"/>
              <a:ext cx="1310866" cy="1295796"/>
            </a:xfrm>
            <a:prstGeom prst="ellipse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B347970D-61AD-4330-AFDE-36D47C5C5F2E}"/>
                </a:ext>
              </a:extLst>
            </p:cNvPr>
            <p:cNvSpPr txBox="1"/>
            <p:nvPr/>
          </p:nvSpPr>
          <p:spPr>
            <a:xfrm>
              <a:off x="2326451" y="4271369"/>
              <a:ext cx="840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solidFill>
                    <a:srgbClr val="002060"/>
                  </a:solidFill>
                </a:rPr>
                <a:t>4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098FE96C-0463-417D-87DC-B5BE0431E7BF}"/>
                </a:ext>
              </a:extLst>
            </p:cNvPr>
            <p:cNvSpPr txBox="1"/>
            <p:nvPr/>
          </p:nvSpPr>
          <p:spPr>
            <a:xfrm>
              <a:off x="2144119" y="4794589"/>
              <a:ext cx="12325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2060"/>
                  </a:solidFill>
                </a:rPr>
                <a:t>CHANNELS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400B8F1-B004-4A8B-B15F-89262AB9B472}"/>
              </a:ext>
            </a:extLst>
          </p:cNvPr>
          <p:cNvGrpSpPr/>
          <p:nvPr/>
        </p:nvGrpSpPr>
        <p:grpSpPr>
          <a:xfrm>
            <a:off x="2647316" y="3880908"/>
            <a:ext cx="1310866" cy="1295796"/>
            <a:chOff x="2091240" y="4134971"/>
            <a:chExt cx="1310866" cy="1295796"/>
          </a:xfrm>
          <a:solidFill>
            <a:schemeClr val="bg1"/>
          </a:solidFill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FD004F24-1244-43EF-BDC5-22BC601CFAF2}"/>
                </a:ext>
              </a:extLst>
            </p:cNvPr>
            <p:cNvSpPr/>
            <p:nvPr/>
          </p:nvSpPr>
          <p:spPr>
            <a:xfrm>
              <a:off x="2091240" y="4134971"/>
              <a:ext cx="1310866" cy="1295796"/>
            </a:xfrm>
            <a:prstGeom prst="ellipse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4100A2AD-F726-4DEB-AF6A-B6229FD91D42}"/>
                </a:ext>
              </a:extLst>
            </p:cNvPr>
            <p:cNvSpPr txBox="1"/>
            <p:nvPr/>
          </p:nvSpPr>
          <p:spPr>
            <a:xfrm>
              <a:off x="2401481" y="4257374"/>
              <a:ext cx="701874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>
                  <a:solidFill>
                    <a:srgbClr val="002060"/>
                  </a:solidFill>
                </a:rPr>
                <a:t>7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9513534-0EA6-43B2-B80F-A14C5E8FDEAC}"/>
                </a:ext>
              </a:extLst>
            </p:cNvPr>
            <p:cNvSpPr txBox="1"/>
            <p:nvPr/>
          </p:nvSpPr>
          <p:spPr>
            <a:xfrm>
              <a:off x="2226670" y="4794589"/>
              <a:ext cx="106231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2060"/>
                  </a:solidFill>
                </a:rPr>
                <a:t>KPIs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A52B5AC-E3A7-414C-A03E-D43159F73A71}"/>
              </a:ext>
            </a:extLst>
          </p:cNvPr>
          <p:cNvGrpSpPr/>
          <p:nvPr/>
        </p:nvGrpSpPr>
        <p:grpSpPr>
          <a:xfrm>
            <a:off x="8719578" y="6028499"/>
            <a:ext cx="1571223" cy="811397"/>
            <a:chOff x="290743" y="6611087"/>
            <a:chExt cx="1201881" cy="583337"/>
          </a:xfrm>
          <a:solidFill>
            <a:srgbClr val="002060"/>
          </a:solidFill>
        </p:grpSpPr>
        <p:pic>
          <p:nvPicPr>
            <p:cNvPr id="31" name="Graphic 30" descr="Crown">
              <a:extLst>
                <a:ext uri="{FF2B5EF4-FFF2-40B4-BE49-F238E27FC236}">
                  <a16:creationId xmlns:a16="http://schemas.microsoft.com/office/drawing/2014/main" id="{D5D56B59-AB04-4D34-B876-034109547B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27057" y="6611087"/>
              <a:ext cx="494853" cy="494853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2F51039-D388-44BF-AC2B-09C5C35910EF}"/>
                </a:ext>
              </a:extLst>
            </p:cNvPr>
            <p:cNvSpPr txBox="1"/>
            <p:nvPr/>
          </p:nvSpPr>
          <p:spPr>
            <a:xfrm>
              <a:off x="290743" y="7039535"/>
              <a:ext cx="1201881" cy="1548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002060"/>
                  </a:solidFill>
                </a:rPr>
                <a:t>Your Logo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3087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focused bokeh lights">
            <a:extLst>
              <a:ext uri="{FF2B5EF4-FFF2-40B4-BE49-F238E27FC236}">
                <a16:creationId xmlns:a16="http://schemas.microsoft.com/office/drawing/2014/main" id="{B5D55DAA-FF23-455F-B8B6-5F1729FACB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21"/>
          <a:stretch/>
        </p:blipFill>
        <p:spPr>
          <a:xfrm>
            <a:off x="0" y="1532587"/>
            <a:ext cx="9906000" cy="532541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31DCBF4-B095-47C8-B1AE-7CDB146C9055}"/>
              </a:ext>
            </a:extLst>
          </p:cNvPr>
          <p:cNvSpPr/>
          <p:nvPr/>
        </p:nvSpPr>
        <p:spPr>
          <a:xfrm>
            <a:off x="0" y="1"/>
            <a:ext cx="9906000" cy="1532586"/>
          </a:xfrm>
          <a:prstGeom prst="rect">
            <a:avLst/>
          </a:prstGeom>
          <a:solidFill>
            <a:srgbClr val="F7F7F7"/>
          </a:solidFill>
          <a:ln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0D9FD2-C688-4683-831C-739132E57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7" y="334855"/>
            <a:ext cx="8543925" cy="495837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Us.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CE1279-5453-4EC6-A82E-50EDA32273FE}"/>
              </a:ext>
            </a:extLst>
          </p:cNvPr>
          <p:cNvSpPr txBox="1">
            <a:spLocks/>
          </p:cNvSpPr>
          <p:nvPr/>
        </p:nvSpPr>
        <p:spPr>
          <a:xfrm>
            <a:off x="681037" y="746979"/>
            <a:ext cx="8543925" cy="495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/>
              <a:t>&lt;&lt; Field &gt;&gt; Experts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05377FC-22EF-4FA2-95E2-0F928757DEDA}"/>
              </a:ext>
            </a:extLst>
          </p:cNvPr>
          <p:cNvCxnSpPr>
            <a:cxnSpLocks/>
          </p:cNvCxnSpPr>
          <p:nvPr/>
        </p:nvCxnSpPr>
        <p:spPr>
          <a:xfrm>
            <a:off x="2937456" y="1255695"/>
            <a:ext cx="40310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C87575F-9A24-4B65-A2FA-C1DBB789F97F}"/>
              </a:ext>
            </a:extLst>
          </p:cNvPr>
          <p:cNvCxnSpPr>
            <a:cxnSpLocks/>
          </p:cNvCxnSpPr>
          <p:nvPr/>
        </p:nvCxnSpPr>
        <p:spPr>
          <a:xfrm>
            <a:off x="5093592" y="2206586"/>
            <a:ext cx="0" cy="413626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le 1">
            <a:extLst>
              <a:ext uri="{FF2B5EF4-FFF2-40B4-BE49-F238E27FC236}">
                <a16:creationId xmlns:a16="http://schemas.microsoft.com/office/drawing/2014/main" id="{3BA9AD3A-30F4-49AD-AC25-4ECBD5FD1206}"/>
              </a:ext>
            </a:extLst>
          </p:cNvPr>
          <p:cNvSpPr txBox="1">
            <a:spLocks/>
          </p:cNvSpPr>
          <p:nvPr/>
        </p:nvSpPr>
        <p:spPr>
          <a:xfrm>
            <a:off x="5877189" y="3196719"/>
            <a:ext cx="3107722" cy="186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1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2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3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DD775A5-F3F5-4028-A8EA-8CEC50A9F8B7}"/>
              </a:ext>
            </a:extLst>
          </p:cNvPr>
          <p:cNvGrpSpPr/>
          <p:nvPr/>
        </p:nvGrpSpPr>
        <p:grpSpPr>
          <a:xfrm>
            <a:off x="515778" y="555026"/>
            <a:ext cx="1626473" cy="307777"/>
            <a:chOff x="1420167" y="2442855"/>
            <a:chExt cx="2035925" cy="307777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B4736A8E-0352-4A9E-8D8A-2E5F3B2F48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06067" y="2559464"/>
              <a:ext cx="550025" cy="35341"/>
            </a:xfrm>
            <a:prstGeom prst="straightConnector1">
              <a:avLst/>
            </a:prstGeom>
            <a:ln w="34925">
              <a:solidFill>
                <a:srgbClr val="C0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69171B-90F9-4114-B20A-E7A28F3053E6}"/>
                </a:ext>
              </a:extLst>
            </p:cNvPr>
            <p:cNvSpPr txBox="1"/>
            <p:nvPr/>
          </p:nvSpPr>
          <p:spPr>
            <a:xfrm>
              <a:off x="1420167" y="2442855"/>
              <a:ext cx="15699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6. Team</a:t>
              </a:r>
            </a:p>
          </p:txBody>
        </p:sp>
      </p:grpSp>
      <p:pic>
        <p:nvPicPr>
          <p:cNvPr id="31" name="Picture 30" descr="A close up of graphics&#10;&#10;Description automatically generated">
            <a:extLst>
              <a:ext uri="{FF2B5EF4-FFF2-40B4-BE49-F238E27FC236}">
                <a16:creationId xmlns:a16="http://schemas.microsoft.com/office/drawing/2014/main" id="{1B10C78A-83D1-4B86-8551-40268038C3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27" r="24074" b="49309"/>
          <a:stretch/>
        </p:blipFill>
        <p:spPr>
          <a:xfrm>
            <a:off x="412329" y="3387682"/>
            <a:ext cx="1469193" cy="1551611"/>
          </a:xfrm>
          <a:prstGeom prst="rect">
            <a:avLst/>
          </a:prstGeom>
        </p:spPr>
      </p:pic>
      <p:pic>
        <p:nvPicPr>
          <p:cNvPr id="32" name="Picture 31" descr="A close up of graphics&#10;&#10;Description automatically generated">
            <a:extLst>
              <a:ext uri="{FF2B5EF4-FFF2-40B4-BE49-F238E27FC236}">
                <a16:creationId xmlns:a16="http://schemas.microsoft.com/office/drawing/2014/main" id="{9C42DE8B-D111-496B-B6DA-C1FFB544E10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" t="52824" r="50605"/>
          <a:stretch/>
        </p:blipFill>
        <p:spPr>
          <a:xfrm>
            <a:off x="487530" y="2043917"/>
            <a:ext cx="1469193" cy="1444014"/>
          </a:xfrm>
          <a:prstGeom prst="rect">
            <a:avLst/>
          </a:prstGeom>
        </p:spPr>
      </p:pic>
      <p:pic>
        <p:nvPicPr>
          <p:cNvPr id="33" name="Picture 32" descr="A close up of graphics&#10;&#10;Description automatically generated">
            <a:extLst>
              <a:ext uri="{FF2B5EF4-FFF2-40B4-BE49-F238E27FC236}">
                <a16:creationId xmlns:a16="http://schemas.microsoft.com/office/drawing/2014/main" id="{E48EB679-0989-4EEA-A1C0-75024B2BEF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7" t="52823"/>
          <a:stretch/>
        </p:blipFill>
        <p:spPr>
          <a:xfrm>
            <a:off x="515778" y="5064754"/>
            <a:ext cx="1412695" cy="1444013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B35C4C59-01CC-44D0-A010-37EE50F0C5E2}"/>
              </a:ext>
            </a:extLst>
          </p:cNvPr>
          <p:cNvSpPr txBox="1"/>
          <p:nvPr/>
        </p:nvSpPr>
        <p:spPr>
          <a:xfrm>
            <a:off x="1881522" y="2488833"/>
            <a:ext cx="28272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/>
              <a:t>Lorem ipsum dolor </a:t>
            </a:r>
            <a:r>
              <a:rPr lang="en-US" sz="1000" dirty="0"/>
              <a:t>sit </a:t>
            </a:r>
            <a:r>
              <a:rPr lang="en-US" sz="1000" dirty="0" err="1"/>
              <a:t>amet</a:t>
            </a:r>
            <a:r>
              <a:rPr lang="en-US" sz="1000" dirty="0"/>
              <a:t>, </a:t>
            </a:r>
            <a:r>
              <a:rPr lang="en-US" sz="1000" dirty="0" err="1"/>
              <a:t>consectetur</a:t>
            </a:r>
            <a:r>
              <a:rPr lang="en-US" sz="1000" dirty="0"/>
              <a:t> </a:t>
            </a:r>
            <a:r>
              <a:rPr lang="en-US" sz="1000" dirty="0" err="1"/>
              <a:t>adipiscing</a:t>
            </a:r>
            <a:r>
              <a:rPr lang="en-US" sz="1000" dirty="0"/>
              <a:t> </a:t>
            </a:r>
            <a:r>
              <a:rPr lang="en-US" sz="1000" dirty="0" err="1"/>
              <a:t>elit</a:t>
            </a:r>
            <a:r>
              <a:rPr lang="en-US" sz="1000" dirty="0"/>
              <a:t>. Donec a </a:t>
            </a:r>
            <a:r>
              <a:rPr lang="en-US" sz="1000" dirty="0" err="1"/>
              <a:t>velit</a:t>
            </a:r>
            <a:r>
              <a:rPr lang="en-US" sz="1000" dirty="0"/>
              <a:t> tempus, </a:t>
            </a:r>
            <a:r>
              <a:rPr lang="en-US" sz="1000" dirty="0" err="1"/>
              <a:t>varius</a:t>
            </a:r>
            <a:r>
              <a:rPr lang="en-US" sz="1000" dirty="0"/>
              <a:t> </a:t>
            </a:r>
            <a:r>
              <a:rPr lang="en-US" sz="1000" dirty="0" err="1"/>
              <a:t>massa</a:t>
            </a:r>
            <a:r>
              <a:rPr lang="en-US" sz="1000" dirty="0"/>
              <a:t> </a:t>
            </a:r>
            <a:r>
              <a:rPr lang="en-US" sz="1000" dirty="0" err="1"/>
              <a:t>viverra</a:t>
            </a:r>
            <a:r>
              <a:rPr lang="en-US" sz="1000" dirty="0"/>
              <a:t>, </a:t>
            </a:r>
            <a:r>
              <a:rPr lang="en-US" sz="1000" dirty="0" err="1"/>
              <a:t>scelerisque</a:t>
            </a:r>
            <a:r>
              <a:rPr lang="en-US" sz="1000" dirty="0"/>
              <a:t> </a:t>
            </a:r>
            <a:r>
              <a:rPr lang="en-US" sz="1000" dirty="0" err="1"/>
              <a:t>urna</a:t>
            </a:r>
            <a:r>
              <a:rPr lang="en-US" sz="1000" dirty="0"/>
              <a:t>. </a:t>
            </a:r>
            <a:r>
              <a:rPr lang="en-US" sz="1000" dirty="0" err="1"/>
              <a:t>Curabitur</a:t>
            </a:r>
            <a:r>
              <a:rPr lang="en-US" sz="1000" dirty="0"/>
              <a:t> vestibulum, ante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rutrum</a:t>
            </a:r>
            <a:r>
              <a:rPr lang="en-US" sz="1000" dirty="0"/>
              <a:t> cursus, </a:t>
            </a:r>
            <a:r>
              <a:rPr lang="en-US" sz="1000" dirty="0" err="1"/>
              <a:t>turpis</a:t>
            </a:r>
            <a:r>
              <a:rPr lang="en-US" sz="1000" dirty="0"/>
              <a:t>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1D50F69-0407-4D41-98E3-A18F135FA228}"/>
              </a:ext>
            </a:extLst>
          </p:cNvPr>
          <p:cNvSpPr txBox="1"/>
          <p:nvPr/>
        </p:nvSpPr>
        <p:spPr>
          <a:xfrm>
            <a:off x="1881521" y="3901300"/>
            <a:ext cx="28272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/>
              <a:t>Lorem ipsum dolor </a:t>
            </a:r>
            <a:r>
              <a:rPr lang="en-US" sz="1000" dirty="0"/>
              <a:t>sit </a:t>
            </a:r>
            <a:r>
              <a:rPr lang="en-US" sz="1000" dirty="0" err="1"/>
              <a:t>amet</a:t>
            </a:r>
            <a:r>
              <a:rPr lang="en-US" sz="1000" dirty="0"/>
              <a:t>, </a:t>
            </a:r>
            <a:r>
              <a:rPr lang="en-US" sz="1000" dirty="0" err="1"/>
              <a:t>consectetur</a:t>
            </a:r>
            <a:r>
              <a:rPr lang="en-US" sz="1000" dirty="0"/>
              <a:t> </a:t>
            </a:r>
            <a:r>
              <a:rPr lang="en-US" sz="1000" dirty="0" err="1"/>
              <a:t>adipiscing</a:t>
            </a:r>
            <a:r>
              <a:rPr lang="en-US" sz="1000" dirty="0"/>
              <a:t> </a:t>
            </a:r>
            <a:r>
              <a:rPr lang="en-US" sz="1000" dirty="0" err="1"/>
              <a:t>elit</a:t>
            </a:r>
            <a:r>
              <a:rPr lang="en-US" sz="1000" dirty="0"/>
              <a:t>. Donec a </a:t>
            </a:r>
            <a:r>
              <a:rPr lang="en-US" sz="1000" dirty="0" err="1"/>
              <a:t>velit</a:t>
            </a:r>
            <a:r>
              <a:rPr lang="en-US" sz="1000" dirty="0"/>
              <a:t> tempus, </a:t>
            </a:r>
            <a:r>
              <a:rPr lang="en-US" sz="1000" dirty="0" err="1"/>
              <a:t>varius</a:t>
            </a:r>
            <a:r>
              <a:rPr lang="en-US" sz="1000" dirty="0"/>
              <a:t> </a:t>
            </a:r>
            <a:r>
              <a:rPr lang="en-US" sz="1000" dirty="0" err="1"/>
              <a:t>massa</a:t>
            </a:r>
            <a:r>
              <a:rPr lang="en-US" sz="1000" dirty="0"/>
              <a:t> </a:t>
            </a:r>
            <a:r>
              <a:rPr lang="en-US" sz="1000" dirty="0" err="1"/>
              <a:t>viverra</a:t>
            </a:r>
            <a:r>
              <a:rPr lang="en-US" sz="1000" dirty="0"/>
              <a:t>, </a:t>
            </a:r>
            <a:r>
              <a:rPr lang="en-US" sz="1000" dirty="0" err="1"/>
              <a:t>scelerisque</a:t>
            </a:r>
            <a:r>
              <a:rPr lang="en-US" sz="1000" dirty="0"/>
              <a:t> </a:t>
            </a:r>
            <a:r>
              <a:rPr lang="en-US" sz="1000" dirty="0" err="1"/>
              <a:t>urna</a:t>
            </a:r>
            <a:r>
              <a:rPr lang="en-US" sz="1000" dirty="0"/>
              <a:t>. </a:t>
            </a:r>
            <a:r>
              <a:rPr lang="en-US" sz="1000" dirty="0" err="1"/>
              <a:t>Curabitur</a:t>
            </a:r>
            <a:r>
              <a:rPr lang="en-US" sz="1000" dirty="0"/>
              <a:t> vestibulum, ante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rutrum</a:t>
            </a:r>
            <a:r>
              <a:rPr lang="en-US" sz="1000" dirty="0"/>
              <a:t> cursus, </a:t>
            </a:r>
            <a:r>
              <a:rPr lang="en-US" sz="1000" dirty="0" err="1"/>
              <a:t>turpis</a:t>
            </a:r>
            <a:r>
              <a:rPr lang="en-US" sz="1000" dirty="0"/>
              <a:t>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E895AC6-8286-4BD6-8C14-859780A89980}"/>
              </a:ext>
            </a:extLst>
          </p:cNvPr>
          <p:cNvSpPr txBox="1"/>
          <p:nvPr/>
        </p:nvSpPr>
        <p:spPr>
          <a:xfrm>
            <a:off x="1928473" y="5313767"/>
            <a:ext cx="28272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/>
              <a:t>Lorem ipsum dolor </a:t>
            </a:r>
            <a:r>
              <a:rPr lang="en-US" sz="1000" dirty="0"/>
              <a:t>sit </a:t>
            </a:r>
            <a:r>
              <a:rPr lang="en-US" sz="1000" dirty="0" err="1"/>
              <a:t>amet</a:t>
            </a:r>
            <a:r>
              <a:rPr lang="en-US" sz="1000" dirty="0"/>
              <a:t>, </a:t>
            </a:r>
            <a:r>
              <a:rPr lang="en-US" sz="1000" dirty="0" err="1"/>
              <a:t>consectetur</a:t>
            </a:r>
            <a:r>
              <a:rPr lang="en-US" sz="1000" dirty="0"/>
              <a:t> </a:t>
            </a:r>
            <a:r>
              <a:rPr lang="en-US" sz="1000" dirty="0" err="1"/>
              <a:t>adipiscing</a:t>
            </a:r>
            <a:r>
              <a:rPr lang="en-US" sz="1000" dirty="0"/>
              <a:t> </a:t>
            </a:r>
            <a:r>
              <a:rPr lang="en-US" sz="1000" dirty="0" err="1"/>
              <a:t>elit</a:t>
            </a:r>
            <a:r>
              <a:rPr lang="en-US" sz="1000" dirty="0"/>
              <a:t>. Donec a </a:t>
            </a:r>
            <a:r>
              <a:rPr lang="en-US" sz="1000" dirty="0" err="1"/>
              <a:t>velit</a:t>
            </a:r>
            <a:r>
              <a:rPr lang="en-US" sz="1000" dirty="0"/>
              <a:t> tempus, </a:t>
            </a:r>
            <a:r>
              <a:rPr lang="en-US" sz="1000" dirty="0" err="1"/>
              <a:t>varius</a:t>
            </a:r>
            <a:r>
              <a:rPr lang="en-US" sz="1000" dirty="0"/>
              <a:t> </a:t>
            </a:r>
            <a:r>
              <a:rPr lang="en-US" sz="1000" dirty="0" err="1"/>
              <a:t>massa</a:t>
            </a:r>
            <a:r>
              <a:rPr lang="en-US" sz="1000" dirty="0"/>
              <a:t> </a:t>
            </a:r>
            <a:r>
              <a:rPr lang="en-US" sz="1000" dirty="0" err="1"/>
              <a:t>viverra</a:t>
            </a:r>
            <a:r>
              <a:rPr lang="en-US" sz="1000" dirty="0"/>
              <a:t>, </a:t>
            </a:r>
            <a:r>
              <a:rPr lang="en-US" sz="1000" dirty="0" err="1"/>
              <a:t>scelerisque</a:t>
            </a:r>
            <a:r>
              <a:rPr lang="en-US" sz="1000" dirty="0"/>
              <a:t> </a:t>
            </a:r>
            <a:r>
              <a:rPr lang="en-US" sz="1000" dirty="0" err="1"/>
              <a:t>urna</a:t>
            </a:r>
            <a:r>
              <a:rPr lang="en-US" sz="1000" dirty="0"/>
              <a:t>. </a:t>
            </a:r>
            <a:r>
              <a:rPr lang="en-US" sz="1000" dirty="0" err="1"/>
              <a:t>Curabitur</a:t>
            </a:r>
            <a:r>
              <a:rPr lang="en-US" sz="1000" dirty="0"/>
              <a:t> vestibulum, ante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rutrum</a:t>
            </a:r>
            <a:r>
              <a:rPr lang="en-US" sz="1000" dirty="0"/>
              <a:t> cursus, </a:t>
            </a:r>
            <a:r>
              <a:rPr lang="en-US" sz="1000" dirty="0" err="1"/>
              <a:t>turpis</a:t>
            </a:r>
            <a:r>
              <a:rPr lang="en-US" sz="1000" dirty="0"/>
              <a:t>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4F889C8-F8B9-4F4C-AA23-BD4CEAB50E7A}"/>
              </a:ext>
            </a:extLst>
          </p:cNvPr>
          <p:cNvGrpSpPr/>
          <p:nvPr/>
        </p:nvGrpSpPr>
        <p:grpSpPr>
          <a:xfrm>
            <a:off x="7431050" y="1055220"/>
            <a:ext cx="2429833" cy="867105"/>
            <a:chOff x="7376332" y="817595"/>
            <a:chExt cx="2429833" cy="867105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3F7977F1-3C2A-446B-9AD7-20A7EF64C9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49580" y="1195975"/>
              <a:ext cx="399245" cy="488725"/>
            </a:xfrm>
            <a:prstGeom prst="straightConnector1">
              <a:avLst/>
            </a:prstGeom>
            <a:ln w="34925">
              <a:solidFill>
                <a:srgbClr val="C0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44F3022-009D-4AA9-A804-C0034E2DC918}"/>
                </a:ext>
              </a:extLst>
            </p:cNvPr>
            <p:cNvSpPr txBox="1"/>
            <p:nvPr/>
          </p:nvSpPr>
          <p:spPr>
            <a:xfrm>
              <a:off x="7376332" y="817595"/>
              <a:ext cx="24298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The Team’s major strengths?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60AC681-F52A-49A2-BA04-E0FFDDA42735}"/>
              </a:ext>
            </a:extLst>
          </p:cNvPr>
          <p:cNvGrpSpPr/>
          <p:nvPr/>
        </p:nvGrpSpPr>
        <p:grpSpPr>
          <a:xfrm>
            <a:off x="8719578" y="6028499"/>
            <a:ext cx="1571223" cy="811397"/>
            <a:chOff x="290743" y="6611087"/>
            <a:chExt cx="1201881" cy="583337"/>
          </a:xfrm>
          <a:solidFill>
            <a:srgbClr val="002060"/>
          </a:solidFill>
        </p:grpSpPr>
        <p:pic>
          <p:nvPicPr>
            <p:cNvPr id="26" name="Graphic 25" descr="Crown">
              <a:extLst>
                <a:ext uri="{FF2B5EF4-FFF2-40B4-BE49-F238E27FC236}">
                  <a16:creationId xmlns:a16="http://schemas.microsoft.com/office/drawing/2014/main" id="{ACB4F56A-BE54-4D26-8FF9-FBACDC02080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27057" y="6611087"/>
              <a:ext cx="494853" cy="494853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CECA27C-F275-4BA2-917C-0636E1908097}"/>
                </a:ext>
              </a:extLst>
            </p:cNvPr>
            <p:cNvSpPr txBox="1"/>
            <p:nvPr/>
          </p:nvSpPr>
          <p:spPr>
            <a:xfrm>
              <a:off x="290743" y="7039535"/>
              <a:ext cx="1201881" cy="1548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002060"/>
                  </a:solidFill>
                </a:rPr>
                <a:t>Your Logo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5677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usinessperson pointing to digital tablet in meeting">
            <a:extLst>
              <a:ext uri="{FF2B5EF4-FFF2-40B4-BE49-F238E27FC236}">
                <a16:creationId xmlns:a16="http://schemas.microsoft.com/office/drawing/2014/main" id="{B5D55DAA-FF23-455F-B8B6-5F1729FACB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08"/>
          <a:stretch/>
        </p:blipFill>
        <p:spPr>
          <a:xfrm>
            <a:off x="0" y="1530869"/>
            <a:ext cx="9906000" cy="533421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31DCBF4-B095-47C8-B1AE-7CDB146C9055}"/>
              </a:ext>
            </a:extLst>
          </p:cNvPr>
          <p:cNvSpPr/>
          <p:nvPr/>
        </p:nvSpPr>
        <p:spPr>
          <a:xfrm>
            <a:off x="0" y="1"/>
            <a:ext cx="9906000" cy="1532586"/>
          </a:xfrm>
          <a:prstGeom prst="rect">
            <a:avLst/>
          </a:prstGeom>
          <a:solidFill>
            <a:srgbClr val="F7F7F7"/>
          </a:solidFill>
          <a:ln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0D9FD2-C688-4683-831C-739132E57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7" y="334855"/>
            <a:ext cx="8543925" cy="495837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Financial Projections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CE1279-5453-4EC6-A82E-50EDA32273FE}"/>
              </a:ext>
            </a:extLst>
          </p:cNvPr>
          <p:cNvSpPr txBox="1">
            <a:spLocks/>
          </p:cNvSpPr>
          <p:nvPr/>
        </p:nvSpPr>
        <p:spPr>
          <a:xfrm>
            <a:off x="681037" y="746979"/>
            <a:ext cx="8543925" cy="495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/>
              <a:t>We aim &lt;&lt; &gt;&gt; by &lt;&lt; &gt;&gt;.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05377FC-22EF-4FA2-95E2-0F928757DEDA}"/>
              </a:ext>
            </a:extLst>
          </p:cNvPr>
          <p:cNvCxnSpPr>
            <a:cxnSpLocks/>
          </p:cNvCxnSpPr>
          <p:nvPr/>
        </p:nvCxnSpPr>
        <p:spPr>
          <a:xfrm>
            <a:off x="2937456" y="1255695"/>
            <a:ext cx="40310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C87575F-9A24-4B65-A2FA-C1DBB789F97F}"/>
              </a:ext>
            </a:extLst>
          </p:cNvPr>
          <p:cNvCxnSpPr>
            <a:cxnSpLocks/>
          </p:cNvCxnSpPr>
          <p:nvPr/>
        </p:nvCxnSpPr>
        <p:spPr>
          <a:xfrm>
            <a:off x="5093592" y="2206586"/>
            <a:ext cx="0" cy="413626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le 1">
            <a:extLst>
              <a:ext uri="{FF2B5EF4-FFF2-40B4-BE49-F238E27FC236}">
                <a16:creationId xmlns:a16="http://schemas.microsoft.com/office/drawing/2014/main" id="{3BA9AD3A-30F4-49AD-AC25-4ECBD5FD1206}"/>
              </a:ext>
            </a:extLst>
          </p:cNvPr>
          <p:cNvSpPr txBox="1">
            <a:spLocks/>
          </p:cNvSpPr>
          <p:nvPr/>
        </p:nvSpPr>
        <p:spPr>
          <a:xfrm>
            <a:off x="5877189" y="3196719"/>
            <a:ext cx="3107722" cy="186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1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2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Point 3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DD775A5-F3F5-4028-A8EA-8CEC50A9F8B7}"/>
              </a:ext>
            </a:extLst>
          </p:cNvPr>
          <p:cNvGrpSpPr/>
          <p:nvPr/>
        </p:nvGrpSpPr>
        <p:grpSpPr>
          <a:xfrm>
            <a:off x="515778" y="555026"/>
            <a:ext cx="1626473" cy="523220"/>
            <a:chOff x="1420167" y="2442855"/>
            <a:chExt cx="2035925" cy="523220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B4736A8E-0352-4A9E-8D8A-2E5F3B2F48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06067" y="2559464"/>
              <a:ext cx="550025" cy="35341"/>
            </a:xfrm>
            <a:prstGeom prst="straightConnector1">
              <a:avLst/>
            </a:prstGeom>
            <a:ln w="34925">
              <a:solidFill>
                <a:srgbClr val="C0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69171B-90F9-4114-B20A-E7A28F3053E6}"/>
                </a:ext>
              </a:extLst>
            </p:cNvPr>
            <p:cNvSpPr txBox="1"/>
            <p:nvPr/>
          </p:nvSpPr>
          <p:spPr>
            <a:xfrm>
              <a:off x="1420167" y="2442855"/>
              <a:ext cx="15699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7. Financial Projections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4F889C8-F8B9-4F4C-AA23-BD4CEAB50E7A}"/>
              </a:ext>
            </a:extLst>
          </p:cNvPr>
          <p:cNvGrpSpPr/>
          <p:nvPr/>
        </p:nvGrpSpPr>
        <p:grpSpPr>
          <a:xfrm>
            <a:off x="7431050" y="864357"/>
            <a:ext cx="2429833" cy="1057968"/>
            <a:chOff x="7376332" y="626732"/>
            <a:chExt cx="2429833" cy="1057968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3F7977F1-3C2A-446B-9AD7-20A7EF64C9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49580" y="1195975"/>
              <a:ext cx="399245" cy="488725"/>
            </a:xfrm>
            <a:prstGeom prst="straightConnector1">
              <a:avLst/>
            </a:prstGeom>
            <a:ln w="34925">
              <a:solidFill>
                <a:srgbClr val="C0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44F3022-009D-4AA9-A804-C0034E2DC918}"/>
                </a:ext>
              </a:extLst>
            </p:cNvPr>
            <p:cNvSpPr txBox="1"/>
            <p:nvPr/>
          </p:nvSpPr>
          <p:spPr>
            <a:xfrm>
              <a:off x="7376332" y="626732"/>
              <a:ext cx="24298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Keep using pictures that represent your product</a:t>
              </a:r>
            </a:p>
          </p:txBody>
        </p:sp>
      </p:grp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100F88EF-A206-4906-BA1C-5C936ACF88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8237567"/>
              </p:ext>
            </p:extLst>
          </p:nvPr>
        </p:nvGraphicFramePr>
        <p:xfrm>
          <a:off x="268491" y="2955151"/>
          <a:ext cx="4451826" cy="2681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9" name="Group 28">
            <a:extLst>
              <a:ext uri="{FF2B5EF4-FFF2-40B4-BE49-F238E27FC236}">
                <a16:creationId xmlns:a16="http://schemas.microsoft.com/office/drawing/2014/main" id="{B0CC1080-136E-4CEA-AC17-A913B3897313}"/>
              </a:ext>
            </a:extLst>
          </p:cNvPr>
          <p:cNvGrpSpPr/>
          <p:nvPr/>
        </p:nvGrpSpPr>
        <p:grpSpPr>
          <a:xfrm>
            <a:off x="172170" y="1841433"/>
            <a:ext cx="1328714" cy="841411"/>
            <a:chOff x="1223034" y="2247117"/>
            <a:chExt cx="1663209" cy="841411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AD254F9-BD5C-44C7-9A93-7CFA33E95A75}"/>
                </a:ext>
              </a:extLst>
            </p:cNvPr>
            <p:cNvCxnSpPr>
              <a:cxnSpLocks/>
            </p:cNvCxnSpPr>
            <p:nvPr/>
          </p:nvCxnSpPr>
          <p:spPr>
            <a:xfrm>
              <a:off x="2569191" y="2612270"/>
              <a:ext cx="317052" cy="476258"/>
            </a:xfrm>
            <a:prstGeom prst="straightConnector1">
              <a:avLst/>
            </a:prstGeom>
            <a:ln w="34925">
              <a:solidFill>
                <a:srgbClr val="C0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425CC99-A678-476F-B5D9-327DDE173BF8}"/>
                </a:ext>
              </a:extLst>
            </p:cNvPr>
            <p:cNvSpPr txBox="1"/>
            <p:nvPr/>
          </p:nvSpPr>
          <p:spPr>
            <a:xfrm>
              <a:off x="1223034" y="2247117"/>
              <a:ext cx="15699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Right click + edit data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539BAF8-0DD8-4A2A-B83A-36FC2439668F}"/>
              </a:ext>
            </a:extLst>
          </p:cNvPr>
          <p:cNvGrpSpPr/>
          <p:nvPr/>
        </p:nvGrpSpPr>
        <p:grpSpPr>
          <a:xfrm>
            <a:off x="8719578" y="6028499"/>
            <a:ext cx="1571223" cy="811397"/>
            <a:chOff x="290743" y="6611087"/>
            <a:chExt cx="1201881" cy="583337"/>
          </a:xfrm>
          <a:solidFill>
            <a:srgbClr val="002060"/>
          </a:solidFill>
        </p:grpSpPr>
        <p:pic>
          <p:nvPicPr>
            <p:cNvPr id="24" name="Graphic 23" descr="Crown">
              <a:extLst>
                <a:ext uri="{FF2B5EF4-FFF2-40B4-BE49-F238E27FC236}">
                  <a16:creationId xmlns:a16="http://schemas.microsoft.com/office/drawing/2014/main" id="{6D0EC30C-398F-438C-AEDA-74127BA609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27057" y="6611087"/>
              <a:ext cx="494853" cy="494853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DB50624-C9BD-46BD-B15D-2F5513216E89}"/>
                </a:ext>
              </a:extLst>
            </p:cNvPr>
            <p:cNvSpPr txBox="1"/>
            <p:nvPr/>
          </p:nvSpPr>
          <p:spPr>
            <a:xfrm>
              <a:off x="290743" y="7039535"/>
              <a:ext cx="1201881" cy="1548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002060"/>
                  </a:solidFill>
                </a:rPr>
                <a:t>Your Logo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1441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mpactifie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E469D"/>
      </a:accent1>
      <a:accent2>
        <a:srgbClr val="00B9D1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C00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2967</TotalTime>
  <Words>436</Words>
  <Application>Microsoft Office PowerPoint</Application>
  <PresentationFormat>A4 Paper (210x297 mm)</PresentationFormat>
  <Paragraphs>105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Gotham</vt:lpstr>
      <vt:lpstr>Office Theme</vt:lpstr>
      <vt:lpstr>Meet &lt;&lt;your brand&gt;&gt;</vt:lpstr>
      <vt:lpstr>In short?</vt:lpstr>
      <vt:lpstr>&lt;&lt;Problem Statement&gt;&gt;</vt:lpstr>
      <vt:lpstr>&lt;&lt;Problem Statement&gt;&gt;</vt:lpstr>
      <vt:lpstr>The Solution: &lt;&lt;Your Product Offering&gt;&gt;</vt:lpstr>
      <vt:lpstr>A &lt;&lt;number&gt;&gt; Market.</vt:lpstr>
      <vt:lpstr>Smart Operations</vt:lpstr>
      <vt:lpstr>Us.</vt:lpstr>
      <vt:lpstr>Financial Projections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Impactified.com - all rights reserved</dc:creator>
  <cp:lastModifiedBy>Antoine Martin</cp:lastModifiedBy>
  <cp:revision>33</cp:revision>
  <cp:lastPrinted>2020-06-26T03:17:58Z</cp:lastPrinted>
  <dcterms:created xsi:type="dcterms:W3CDTF">2020-06-25T07:37:39Z</dcterms:created>
  <dcterms:modified xsi:type="dcterms:W3CDTF">2021-06-02T08:43:17Z</dcterms:modified>
</cp:coreProperties>
</file>